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303" r:id="rId4"/>
    <p:sldId id="296" r:id="rId5"/>
    <p:sldId id="302" r:id="rId6"/>
    <p:sldId id="288" r:id="rId7"/>
    <p:sldId id="281" r:id="rId8"/>
    <p:sldId id="293" r:id="rId9"/>
    <p:sldId id="294" r:id="rId10"/>
    <p:sldId id="295" r:id="rId11"/>
    <p:sldId id="280" r:id="rId12"/>
    <p:sldId id="297" r:id="rId13"/>
    <p:sldId id="298" r:id="rId14"/>
    <p:sldId id="260" r:id="rId15"/>
    <p:sldId id="274" r:id="rId16"/>
    <p:sldId id="262" r:id="rId17"/>
    <p:sldId id="263" r:id="rId18"/>
    <p:sldId id="299" r:id="rId19"/>
    <p:sldId id="264" r:id="rId20"/>
    <p:sldId id="300" r:id="rId21"/>
    <p:sldId id="301" r:id="rId22"/>
    <p:sldId id="284" r:id="rId23"/>
    <p:sldId id="275" r:id="rId24"/>
    <p:sldId id="291" r:id="rId25"/>
    <p:sldId id="292" r:id="rId26"/>
    <p:sldId id="267" r:id="rId27"/>
    <p:sldId id="290" r:id="rId28"/>
    <p:sldId id="268" r:id="rId29"/>
    <p:sldId id="283" r:id="rId30"/>
    <p:sldId id="273" r:id="rId31"/>
    <p:sldId id="27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C52D18-D9BF-4D40-97FE-A97E9981D6C5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16AC35-97A3-4370-9F0E-243ADA34D7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0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8D2FF8-DF32-4551-A0C3-8811E7BAC942}" type="slidenum">
              <a:rPr lang="ru-RU"/>
              <a:pPr eaLnBrk="1" hangingPunct="1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8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97D3-1D32-4465-BC6C-058C754C0F5F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25DE-C8E2-4CAF-82FF-AF1D8E17A7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4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EBD3-C38B-4676-816F-4E31A3B4D8EB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A2643-32FD-42D8-A45C-10F893B81C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9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AD98-6E9D-424E-8806-337323B857C2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0866F-1065-4CB5-BAA6-DE2F0954A6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9579-74FB-40B9-90F1-547B236AE182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D3B48-E4E8-4EB4-B0EF-EA01FE41EF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3CBC-65AB-423A-B5D5-ABE966898677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38462-55A5-4C96-A579-1B7105ADF6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6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F0EA-996B-4950-BF7A-533D3AD8A10F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F650B-1F93-4BCF-B06B-B48B470DD4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8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5413-9DF9-491C-AFFC-892B6EF3D436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111F2-0EC7-4A6B-9085-58F267094C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0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1CD9-9E2C-4170-90EB-ECF6112801D1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E213-63CE-44BF-9077-57A62F2994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E01D-21EC-479A-807A-C6808C5D46EB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626C-7C15-43EE-9858-C9340E1C71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4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501A-44B6-4B0B-93BC-117A8C1E7BD3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81F7A-BFA4-4774-8E78-ECFD57B0A8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1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FEA9-BC25-41AD-9F03-8246CB5C8619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6039A-A236-4859-92A2-14DE049576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5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FCF3E6-BCAA-4D09-B3B5-BA0BAB04C21D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1F4233-96A1-41DB-9A31-093EC33DFB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700338" y="1773238"/>
            <a:ext cx="5832475" cy="1470025"/>
          </a:xfrm>
        </p:spPr>
        <p:txBody>
          <a:bodyPr/>
          <a:lstStyle/>
          <a:p>
            <a:pPr eaLnBrk="1" hangingPunct="1"/>
            <a:r>
              <a:rPr lang="ru-RU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Мнемотехника, как средство мотивации речевой активности детей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050" y="4868863"/>
            <a:ext cx="6400800" cy="1752600"/>
          </a:xfrm>
        </p:spPr>
        <p:txBody>
          <a:bodyPr/>
          <a:lstStyle/>
          <a:p>
            <a:pPr eaLnBrk="1" hangingPunct="1"/>
            <a:endParaRPr lang="ru-RU" sz="20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eaLnBrk="1" hangingPunct="1"/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Учитель-логопед </a:t>
            </a:r>
            <a:r>
              <a:rPr lang="ru-R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Поникаровских</a:t>
            </a:r>
            <a:r>
              <a:rPr lang="ru-R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Н. Н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У Ива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784350"/>
            <a:ext cx="1349402" cy="141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руба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065" y="1879600"/>
            <a:ext cx="1324160" cy="104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mnemotablitsy-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4381" y="2200275"/>
            <a:ext cx="653357" cy="51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руба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2996" y="1822450"/>
            <a:ext cx="1306129" cy="103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ромаш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262438"/>
            <a:ext cx="696936" cy="6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ромаш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1962" y="3330375"/>
            <a:ext cx="839773" cy="7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ромаш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89338"/>
            <a:ext cx="809652" cy="7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кармаш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1" y="3694113"/>
            <a:ext cx="690540" cy="6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кармаш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2076" y="3500439"/>
            <a:ext cx="788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кармаш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2230">
            <a:off x="3232955" y="4027912"/>
            <a:ext cx="768482" cy="74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кармаш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4595" y="3286125"/>
            <a:ext cx="714794" cy="6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4" descr="mnemotablitsy-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1" y="3841750"/>
            <a:ext cx="741358" cy="58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3" descr="strelka-vprav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79723" y="2279650"/>
            <a:ext cx="447877" cy="29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4" descr="strelka-vprav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98511" y="2279650"/>
            <a:ext cx="447877" cy="29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5" descr="strelka-vprav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41861" y="2279650"/>
            <a:ext cx="447877" cy="29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6" descr="strelka-lef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4094" y="4029075"/>
            <a:ext cx="503882" cy="32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7" descr="strelka-lef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029075"/>
            <a:ext cx="398449" cy="25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8" descr="strelka-lef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7" y="4017963"/>
            <a:ext cx="531814" cy="34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19" descr="strelka-vniz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83488" y="2757030"/>
            <a:ext cx="346098" cy="53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930275" y="404813"/>
            <a:ext cx="7920038" cy="1008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Мнемосхема стихотворения</a:t>
            </a:r>
          </a:p>
          <a:p>
            <a:pPr algn="ctr" eaLnBrk="0" hangingPunct="0"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для автоматизации звука «Р»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474913" y="4941888"/>
            <a:ext cx="4611687" cy="15113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 Ивашки – рубашка,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на рубашке – кармашки,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на кармашках – ромашки.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9" descr="мнемодорож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786" y="1972547"/>
            <a:ext cx="4214842" cy="2239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0" descr="мнемодорожки0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88409"/>
            <a:ext cx="3756025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1" descr="мнемодорожки00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300" y="4429132"/>
            <a:ext cx="4289425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z="4000" dirty="0"/>
              <a:t>Этап автоматизации звуков – </a:t>
            </a:r>
            <a:r>
              <a:rPr lang="ru-RU" sz="4000" dirty="0" err="1"/>
              <a:t>мнемодорожки</a:t>
            </a:r>
            <a:r>
              <a:rPr lang="ru-RU" sz="4000" dirty="0"/>
              <a:t> Е.Л. Барсуковой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Работа над предлогами</a:t>
            </a:r>
          </a:p>
        </p:txBody>
      </p:sp>
      <p:pic>
        <p:nvPicPr>
          <p:cNvPr id="50182" name="Picture 6" descr="Предлоги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292350"/>
            <a:ext cx="4038600" cy="3492500"/>
          </a:xfrm>
          <a:noFill/>
          <a:ln/>
        </p:spPr>
      </p:pic>
      <p:pic>
        <p:nvPicPr>
          <p:cNvPr id="50183" name="Picture 7" descr="предлоги0001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257425"/>
            <a:ext cx="4038600" cy="3562350"/>
          </a:xfrm>
          <a:noFill/>
          <a:ln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655366"/>
          </a:xfrm>
        </p:spPr>
        <p:txBody>
          <a:bodyPr>
            <a:normAutofit/>
          </a:bodyPr>
          <a:lstStyle/>
          <a:p>
            <a:r>
              <a:rPr lang="ru-RU" sz="3200" b="1" cap="none" dirty="0" err="1">
                <a:effectLst/>
              </a:rPr>
              <a:t>Мнемотаблицы</a:t>
            </a:r>
            <a:r>
              <a:rPr lang="ru-RU" sz="3200" b="1" cap="none" dirty="0">
                <a:effectLst/>
              </a:rPr>
              <a:t> на однокоренные слова </a:t>
            </a:r>
            <a:endParaRPr lang="ru-RU" sz="3200" cap="none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554411"/>
              </p:ext>
            </p:extLst>
          </p:nvPr>
        </p:nvGraphicFramePr>
        <p:xfrm>
          <a:off x="1115616" y="1196752"/>
          <a:ext cx="6840759" cy="5416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0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54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4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4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C:\Users\Анютка\Desktop\Шипилина\Мнемотаблицы\Картинки для мнемотаблиц\snow_10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2072" y="3055105"/>
            <a:ext cx="2230047" cy="171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ютка\Desktop\Шипилина\Мнемотаблицы\Картинки для мнемотаблиц\MC90043977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1592784" cy="159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Анютка\Desktop\Шипилина\Мнемотаблицы\Картинки для мнемотаблиц\MC90033145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4922" y="4869160"/>
            <a:ext cx="884344" cy="163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ютка\Desktop\Шипилина\Мнемотаблицы\Картинки для мнемотаблиц\snowdrop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3769" y="4869160"/>
            <a:ext cx="2208886" cy="16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ютка\Desktop\Шипилина\Мнемотаблицы\Картинки для мнемотаблиц\MC90044028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8407" y="1245081"/>
            <a:ext cx="1537375" cy="172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ютка\Desktop\Шипилина\Мнемотаблицы\Картинки для мнемотаблиц\image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398" y="1287341"/>
            <a:ext cx="1728192" cy="166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ютка\Desktop\Шипилина\Мнемотаблицы\Картинки для мнемотаблиц\MC900109307.W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156" y="3104561"/>
            <a:ext cx="1008112" cy="172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нютка\Desktop\Шипилина\Мнемотаблицы\Картинки для мнемотаблиц\MC900353119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058" y="5212126"/>
            <a:ext cx="1816100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нютка\Desktop\Шипилина\Мнемотаблицы\Картинки для мнемотаблиц\MC900423499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337" y="3028093"/>
            <a:ext cx="1230313" cy="1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0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755650" y="836613"/>
            <a:ext cx="7993063" cy="267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схема, в которой заложена определенная информация. Суть мнемосхемы заключается в следующем: на каждое слово или маленькое словосочетание придумывается картинка (изображение); таким образом весь текст зарисовывается схематично, глядя на эти схемы – рисунки,  ребенок легко запоминает информацию.  </a:t>
            </a:r>
          </a:p>
        </p:txBody>
      </p:sp>
      <p:sp>
        <p:nvSpPr>
          <p:cNvPr id="6147" name="Заголовок 2"/>
          <p:cNvSpPr>
            <a:spLocks noGrp="1"/>
          </p:cNvSpPr>
          <p:nvPr>
            <p:ph type="title"/>
          </p:nvPr>
        </p:nvSpPr>
        <p:spPr>
          <a:xfrm>
            <a:off x="430213" y="0"/>
            <a:ext cx="8229600" cy="1143000"/>
          </a:xfrm>
        </p:spPr>
        <p:txBody>
          <a:bodyPr/>
          <a:lstStyle/>
          <a:p>
            <a:r>
              <a:rPr lang="ru-RU" sz="3600" b="1">
                <a:solidFill>
                  <a:srgbClr val="00B050"/>
                </a:solidFill>
                <a:latin typeface="Book Antiqua" panose="02040602050305030304" pitchFamily="18" charset="0"/>
              </a:rPr>
              <a:t>Мнемотаблица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5152" y="3576660"/>
            <a:ext cx="3425825" cy="2852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Рисунок 8" descr="http://detsadik.my1.ru/PTISI/ss3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548403"/>
            <a:ext cx="2749901" cy="293861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088" y="404813"/>
            <a:ext cx="7921625" cy="2554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B050"/>
                </a:solidFill>
                <a:latin typeface="Bookman Old Style" pitchFamily="18" charset="0"/>
              </a:rPr>
              <a:t>Овладение приемами работы с мнемотаблицами значительно сокращает время обучения и одновременно решает задачи, направленные на: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 b="1" i="1" dirty="0">
                <a:solidFill>
                  <a:srgbClr val="00B050"/>
                </a:solidFill>
                <a:latin typeface="Bookman Old Style" pitchFamily="18" charset="0"/>
              </a:rPr>
              <a:t>развитие основных психических процессов – памяти, внимания, образного мышления;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 b="1" i="1" dirty="0">
                <a:solidFill>
                  <a:srgbClr val="00B050"/>
                </a:solidFill>
                <a:latin typeface="Bookman Old Style" pitchFamily="18" charset="0"/>
              </a:rPr>
              <a:t>Развитие связной речи;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 b="1" i="1" dirty="0">
                <a:solidFill>
                  <a:srgbClr val="00B050"/>
                </a:solidFill>
                <a:latin typeface="Bookman Old Style" pitchFamily="18" charset="0"/>
              </a:rPr>
              <a:t>развитие мелкой моторики рук при частичном или полном графическом воспроизведении</a:t>
            </a:r>
            <a:r>
              <a:rPr lang="ru-RU" b="1" i="1" dirty="0">
                <a:solidFill>
                  <a:srgbClr val="00B050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088" y="3068638"/>
            <a:ext cx="7921625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latin typeface="Bookman Old Style" pitchFamily="18" charset="0"/>
                <a:ea typeface="+mj-ea"/>
                <a:cs typeface="+mj-cs"/>
              </a:rPr>
              <a:t>Для изготовления таблиц не требуются художественные способности, любой педагог в состоянии нарисовать подобные символические изображения предметов и объектов к выбранному рассказу.</a:t>
            </a:r>
            <a:endParaRPr lang="ru-RU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4437063"/>
            <a:ext cx="7921625" cy="1754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b="1" u="sng" dirty="0">
              <a:solidFill>
                <a:srgbClr val="00B050"/>
              </a:solidFill>
              <a:latin typeface="Book Antiqua" pitchFamily="18" charset="0"/>
            </a:endParaRPr>
          </a:p>
          <a:p>
            <a:pPr>
              <a:defRPr/>
            </a:pPr>
            <a:endParaRPr lang="ru-RU" b="1" u="sng" dirty="0">
              <a:solidFill>
                <a:srgbClr val="00B050"/>
              </a:solidFill>
              <a:latin typeface="Book Antiqua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b="1" u="sng" dirty="0">
                <a:solidFill>
                  <a:srgbClr val="00B050"/>
                </a:solidFill>
                <a:latin typeface="Book Antiqua" pitchFamily="18" charset="0"/>
              </a:rPr>
              <a:t>Примечание.</a:t>
            </a:r>
            <a:r>
              <a:rPr lang="ru-RU" b="1" dirty="0">
                <a:solidFill>
                  <a:srgbClr val="00B050"/>
                </a:solidFill>
                <a:latin typeface="Book Antiqua" pitchFamily="18" charset="0"/>
              </a:rPr>
              <a:t> Для детей младшего и среднего возраста </a:t>
            </a:r>
            <a:r>
              <a:rPr lang="ru-RU" b="1" dirty="0" err="1">
                <a:solidFill>
                  <a:srgbClr val="00B050"/>
                </a:solidFill>
                <a:latin typeface="Book Antiqua" pitchFamily="18" charset="0"/>
              </a:rPr>
              <a:t>мнемотаблицы</a:t>
            </a:r>
            <a:r>
              <a:rPr lang="ru-RU" b="1" dirty="0">
                <a:solidFill>
                  <a:srgbClr val="00B050"/>
                </a:solidFill>
                <a:latin typeface="Book Antiqua" pitchFamily="18" charset="0"/>
              </a:rPr>
              <a:t> необходимо давать цветные, так как у детей в памяти остаются отдельные образы: лиса – рыжая плутовка, цыплята – желтого цвета.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827088" y="44624"/>
            <a:ext cx="806539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2400" b="1" u="sng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Принцип работы с мнемотаблицей</a:t>
            </a:r>
          </a:p>
          <a:p>
            <a:pPr>
              <a:defRPr/>
            </a:pPr>
            <a:r>
              <a:rPr lang="ru-RU" dirty="0">
                <a:solidFill>
                  <a:srgbClr val="00B050"/>
                </a:solidFill>
                <a:latin typeface="Bookman Old Style" pitchFamily="18" charset="0"/>
              </a:rPr>
              <a:t>1.Рассматривание таблиц и разбор, изображённых на ней символов.</a:t>
            </a:r>
          </a:p>
          <a:p>
            <a:pPr>
              <a:defRPr/>
            </a:pPr>
            <a:r>
              <a:rPr lang="ru-RU" dirty="0">
                <a:solidFill>
                  <a:srgbClr val="00B050"/>
                </a:solidFill>
                <a:latin typeface="Bookman Old Style" pitchFamily="18" charset="0"/>
              </a:rPr>
              <a:t>2.Преобразование символов в образы.</a:t>
            </a:r>
          </a:p>
          <a:p>
            <a:pPr>
              <a:defRPr/>
            </a:pPr>
            <a:r>
              <a:rPr lang="ru-RU" dirty="0">
                <a:solidFill>
                  <a:srgbClr val="00B050"/>
                </a:solidFill>
                <a:latin typeface="Bookman Old Style" pitchFamily="18" charset="0"/>
              </a:rPr>
              <a:t>3.Пересказ при помощи символов.</a:t>
            </a:r>
          </a:p>
          <a:p>
            <a:pPr>
              <a:defRPr/>
            </a:pPr>
            <a:endParaRPr lang="ru-RU" dirty="0">
              <a:solidFill>
                <a:srgbClr val="00B050"/>
              </a:solidFill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B050"/>
                </a:solidFill>
                <a:latin typeface="Bookman Old Style" pitchFamily="18" charset="0"/>
              </a:rPr>
              <a:t>     Но самое главное в обучении рассказыванию, при помощи мнемотаблиц – это вовремя отойти от закодированных слов, предложений. Дать ребёнку возможность самому, без подсказок  составить рассказ, т.е.  мы постепенно подходим к обучению монологической речи.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B050"/>
                </a:solidFill>
                <a:latin typeface="Bookman Old Style" pitchFamily="18" charset="0"/>
              </a:rPr>
              <a:t>Работать с мнемотаблицами лучше начинать со средней группы. Хотя уже в младшем возрасте можно использовать простейшие схемы одевания, умывания, построения пирамидки и т. д. </a:t>
            </a:r>
          </a:p>
          <a:p>
            <a:pPr>
              <a:defRPr/>
            </a:pPr>
            <a:endParaRPr lang="ru-RU" dirty="0">
              <a:solidFill>
                <a:srgbClr val="00B050"/>
              </a:solidFill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672408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3"/>
          <p:cNvSpPr>
            <a:spLocks noGrp="1"/>
          </p:cNvSpPr>
          <p:nvPr>
            <p:ph idx="1"/>
          </p:nvPr>
        </p:nvSpPr>
        <p:spPr>
          <a:xfrm>
            <a:off x="827088" y="765175"/>
            <a:ext cx="7777162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800" b="1" u="sng" dirty="0">
                <a:solidFill>
                  <a:srgbClr val="00B050"/>
                </a:solidFill>
                <a:latin typeface="Book Antiqua" pitchFamily="18" charset="0"/>
              </a:rPr>
              <a:t>Мнемотаблицы:</a:t>
            </a:r>
          </a:p>
          <a:p>
            <a:pPr marL="0" indent="0">
              <a:buFont typeface="Arial" charset="0"/>
              <a:buNone/>
              <a:defRPr/>
            </a:pPr>
            <a:endParaRPr lang="ru-RU" sz="2800" b="1" dirty="0">
              <a:solidFill>
                <a:srgbClr val="00B05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rgbClr val="00B050"/>
                </a:solidFill>
                <a:latin typeface="Book Antiqua" pitchFamily="18" charset="0"/>
              </a:rPr>
              <a:t>являются дидактическим материалом по развитию речи;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rgbClr val="00B050"/>
                </a:solidFill>
                <a:latin typeface="Book Antiqua" pitchFamily="18" charset="0"/>
              </a:rPr>
              <a:t>их можно использовать для пополнения словарного запаса и развития речи;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rgbClr val="00B050"/>
                </a:solidFill>
                <a:latin typeface="Book Antiqua" pitchFamily="18" charset="0"/>
              </a:rPr>
              <a:t>использовать при обучении пересказу и составлению рассказов, заучивании наизусть и отгадыванию загадок.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r>
              <a:rPr lang="ru-RU" sz="2000">
                <a:solidFill>
                  <a:srgbClr val="00B050"/>
                </a:solidFill>
                <a:latin typeface="Bookman Old Style" panose="02050604050505020204" pitchFamily="18" charset="0"/>
              </a:rPr>
              <a:t>Стихотворения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425" y="354013"/>
            <a:ext cx="7827963" cy="2855912"/>
          </a:xfrm>
          <a:solidFill>
            <a:srgbClr val="99FF99"/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ru-RU" sz="1800" dirty="0"/>
          </a:p>
          <a:p>
            <a:pPr>
              <a:buFont typeface="Arial" charset="0"/>
              <a:buChar char="•"/>
              <a:defRPr/>
            </a:pPr>
            <a:r>
              <a:rPr lang="ru-RU" sz="1800" b="1" i="1" u="sng" dirty="0">
                <a:solidFill>
                  <a:srgbClr val="00B050"/>
                </a:solidFill>
                <a:latin typeface="Bookman Old Style" pitchFamily="18" charset="0"/>
              </a:rPr>
              <a:t>Мнемотаблицы особенно эффективны при разучивании стихотворений</a:t>
            </a:r>
            <a:r>
              <a:rPr lang="ru-RU" sz="1800" i="1" dirty="0">
                <a:solidFill>
                  <a:srgbClr val="00B050"/>
                </a:solidFill>
                <a:latin typeface="Bookman Old Style" pitchFamily="18" charset="0"/>
              </a:rPr>
              <a:t>. Суть заключается в следующем: на каждое слово или маленькое словосочетание придумывается картинка (изображение); таким образом, все стихотворение зарисовывается схематически. После этого ребенок по памяти, используя графическое изображение, воспроизводит стихотворение целиком. На начальном этапе взрослый предлагает готовую план - схему, а по мере обучения ребенок также активно включается в процесс создания своей схемы</a:t>
            </a:r>
            <a:r>
              <a:rPr lang="ru-RU" sz="1800" dirty="0">
                <a:solidFill>
                  <a:srgbClr val="00B050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4" name="Рисунок 3" descr="http://www.maaam.ru/upload/blogs/84937f88c18d2b776f48115ae0016fd7.jp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048" y="3242950"/>
            <a:ext cx="417646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rgbClr val="92D050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www.maaam.ru/upload/blogs/02d15d8bed74c0b2bdd1d5dcc10c870b.jpg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893" y="3188944"/>
            <a:ext cx="3089895" cy="3348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rgbClr val="99FF99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922337"/>
          </a:xfrm>
        </p:spPr>
        <p:txBody>
          <a:bodyPr/>
          <a:lstStyle/>
          <a:p>
            <a:r>
              <a:rPr lang="ru-RU" sz="2800" b="1">
                <a:solidFill>
                  <a:srgbClr val="009900"/>
                </a:solidFill>
                <a:latin typeface="Bookman Old Style" panose="02050604050505020204" pitchFamily="18" charset="0"/>
              </a:rPr>
              <a:t>Составление описательного рассказа</a:t>
            </a:r>
          </a:p>
        </p:txBody>
      </p:sp>
      <p:sp>
        <p:nvSpPr>
          <p:cNvPr id="10243" name="Объект 3"/>
          <p:cNvSpPr>
            <a:spLocks noGrp="1"/>
          </p:cNvSpPr>
          <p:nvPr>
            <p:ph idx="1"/>
          </p:nvPr>
        </p:nvSpPr>
        <p:spPr>
          <a:xfrm>
            <a:off x="684213" y="908050"/>
            <a:ext cx="8229600" cy="23050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2400">
                <a:solidFill>
                  <a:srgbClr val="00B050"/>
                </a:solidFill>
                <a:latin typeface="Book Antiqua" panose="02040602050305030304" pitchFamily="18" charset="0"/>
              </a:rPr>
              <a:t>       Это наиболее трудный вид в монологической речи.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>
                <a:solidFill>
                  <a:srgbClr val="00B050"/>
                </a:solidFill>
                <a:latin typeface="Book Antiqua" panose="02040602050305030304" pitchFamily="18" charset="0"/>
              </a:rPr>
              <a:t> Дети не располагают теми знаниями, которые приобретают в течение жизни. Чтобы описать предмет, его надо осознать, а осознание - это анализ. Что ребенку очень трудно. Здесь важно научить ребенка сначала выделять признаки предмета.</a:t>
            </a:r>
          </a:p>
        </p:txBody>
      </p:sp>
      <p:pic>
        <p:nvPicPr>
          <p:cNvPr id="5" name="Рисунок 4" descr="http://sheledu.ru/juravlik/images/metodkopilka/mnemotehnik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39754"/>
            <a:ext cx="4032448" cy="3147808"/>
          </a:xfrm>
          <a:prstGeom prst="rect">
            <a:avLst/>
          </a:prstGeom>
          <a:ln w="19050" cap="rnd"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785813" y="260350"/>
            <a:ext cx="8034337" cy="133826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i="1" kern="0" dirty="0">
                <a:solidFill>
                  <a:srgbClr val="CC0000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sz="2400" b="1" i="1" u="sng" kern="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Мнемотехника</a:t>
            </a:r>
            <a:r>
              <a:rPr lang="ru-RU" sz="2400" b="1" i="1" kern="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-технология развития памяти, совокупность правил и приемов, облегчающих запоминание, история которой насчитывает более 2500 лет.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7075" y="3573463"/>
            <a:ext cx="5803900" cy="2770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  <a:t>Искусство запоминания названо словом «</a:t>
            </a:r>
            <a:r>
              <a:rPr lang="ru-RU" sz="2000" b="1" i="1" dirty="0" err="1">
                <a:solidFill>
                  <a:srgbClr val="00B050"/>
                </a:solidFill>
                <a:latin typeface="Book Antiqua" pitchFamily="18" charset="0"/>
              </a:rPr>
              <a:t>mnemonikon</a:t>
            </a:r>
            <a: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  <a:t>» по имени древнегреческой богини памяти, Мнемозины – матери девяти муз. Первые сохранившиеся работы по мнемотехнике датируются примерно 86-82 гг. до н.э., и принадлежат перу Цицерона и </a:t>
            </a:r>
            <a:r>
              <a:rPr lang="ru-RU" b="1" i="1" dirty="0">
                <a:solidFill>
                  <a:srgbClr val="00B050"/>
                </a:solidFill>
                <a:latin typeface="Book Antiqua" pitchFamily="18" charset="0"/>
              </a:rPr>
              <a:t>Квинтиллиона</a:t>
            </a:r>
            <a:r>
              <a:rPr lang="ru-RU" sz="1400" b="1" i="1" dirty="0">
                <a:solidFill>
                  <a:srgbClr val="00B050"/>
                </a:solidFill>
                <a:latin typeface="Book Antiqua" pitchFamily="18" charset="0"/>
              </a:rPr>
              <a:t> .</a:t>
            </a:r>
          </a:p>
        </p:txBody>
      </p:sp>
      <p:pic>
        <p:nvPicPr>
          <p:cNvPr id="6" name="Рисунок 5" descr="http://razvivaysa.com/wp-content/uploads/2012/01/%D0%BC%D0%BD%D0%B5%D0%BC%D0%BE%D1%82%D0%B5%D1%85%D0%BD%D0%B8%D0%BA%D0%B0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388" y="1466850"/>
            <a:ext cx="4392612" cy="187325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790575" y="1741488"/>
            <a:ext cx="3597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i="1">
                <a:solidFill>
                  <a:srgbClr val="00B050"/>
                </a:solidFill>
                <a:latin typeface="Book Antiqua" panose="02040602050305030304" pitchFamily="18" charset="0"/>
              </a:rPr>
              <a:t>Понятие «Мнемотехника»  происходит от греческого «mnemonikon» – искусство запоминания.</a:t>
            </a:r>
          </a:p>
        </p:txBody>
      </p:sp>
      <p:sp>
        <p:nvSpPr>
          <p:cNvPr id="4102" name="Прямоугольник 7"/>
          <p:cNvSpPr>
            <a:spLocks noChangeArrowheads="1"/>
          </p:cNvSpPr>
          <p:nvPr/>
        </p:nvSpPr>
        <p:spPr bwMode="auto">
          <a:xfrm>
            <a:off x="660400" y="3068638"/>
            <a:ext cx="4198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i="1">
                <a:solidFill>
                  <a:srgbClr val="00B050"/>
                </a:solidFill>
                <a:latin typeface="Book Antiqua" panose="02040602050305030304" pitchFamily="18" charset="0"/>
              </a:rPr>
              <a:t>Считается, что это слово придумал Пифагор Самосский</a:t>
            </a:r>
          </a:p>
          <a:p>
            <a:pPr eaLnBrk="1" hangingPunct="1"/>
            <a:r>
              <a:rPr lang="ru-RU" sz="2000" b="1" i="1">
                <a:solidFill>
                  <a:srgbClr val="00B050"/>
                </a:solidFill>
                <a:latin typeface="Book Antiqua" panose="02040602050305030304" pitchFamily="18" charset="0"/>
              </a:rPr>
              <a:t> (6 век до н.э.).</a:t>
            </a:r>
          </a:p>
        </p:txBody>
      </p:sp>
      <p:pic>
        <p:nvPicPr>
          <p:cNvPr id="4103" name="Picture 8" descr="http://socrates.berkeley.edu/~kihlstrm/images/mnemosy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3486150"/>
            <a:ext cx="1727200" cy="29432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cap="none" dirty="0"/>
              <a:t>Отгадывание и загадывание загадок.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08291"/>
              </p:ext>
            </p:extLst>
          </p:nvPr>
        </p:nvGraphicFramePr>
        <p:xfrm>
          <a:off x="395536" y="1188363"/>
          <a:ext cx="4328070" cy="25922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4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9" marR="57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9" marR="57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9" marR="57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9" marR="57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9" marR="57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9" marR="57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Группа 8"/>
          <p:cNvGrpSpPr/>
          <p:nvPr/>
        </p:nvGrpSpPr>
        <p:grpSpPr>
          <a:xfrm>
            <a:off x="617572" y="1267656"/>
            <a:ext cx="4026506" cy="2387324"/>
            <a:chOff x="841914" y="1406205"/>
            <a:chExt cx="6417380" cy="4398501"/>
          </a:xfrm>
        </p:grpSpPr>
        <p:pic>
          <p:nvPicPr>
            <p:cNvPr id="8204" name="Picture 12" descr="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14" y="1406205"/>
              <a:ext cx="1455981" cy="215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3" name="Picture 11" descr="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457" y="1781568"/>
              <a:ext cx="158115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 descr="1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523" y="1426631"/>
              <a:ext cx="1815501" cy="211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1" name="Picture 9" descr="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866" y="3690180"/>
              <a:ext cx="678076" cy="2114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245012"/>
              <a:ext cx="2034433" cy="1004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9" name="Picture 7" descr="1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1894" y="3933056"/>
              <a:ext cx="2057400" cy="162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4862729" y="1612332"/>
            <a:ext cx="40297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Сидит дед в шубу одет,</a:t>
            </a:r>
          </a:p>
          <a:p>
            <a:r>
              <a:rPr lang="ru-RU" sz="2200" dirty="0"/>
              <a:t>Кто его раздевает, тот слезы проливает.</a:t>
            </a:r>
          </a:p>
          <a:p>
            <a:r>
              <a:rPr lang="ru-RU" sz="2200" i="1" dirty="0"/>
              <a:t>(Лук)</a:t>
            </a:r>
            <a:endParaRPr lang="ru-RU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3124571"/>
            <a:ext cx="5072098" cy="373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0259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sz="3200" b="1">
                <a:solidFill>
                  <a:srgbClr val="00B050"/>
                </a:solidFill>
              </a:rPr>
              <a:t>Отгадывание загадок</a:t>
            </a:r>
          </a:p>
        </p:txBody>
      </p:sp>
      <p:pic>
        <p:nvPicPr>
          <p:cNvPr id="6" name="Объект 5" descr="Мнемо - загадки об овощах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8334" y="1124744"/>
            <a:ext cx="7122098" cy="5184576"/>
          </a:xfr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210452" cy="642942"/>
          </a:xfrm>
        </p:spPr>
        <p:txBody>
          <a:bodyPr/>
          <a:lstStyle/>
          <a:p>
            <a:r>
              <a:rPr lang="ru-RU" dirty="0"/>
              <a:t>Тема «Овощи»; «Фрукты»</a:t>
            </a:r>
          </a:p>
        </p:txBody>
      </p:sp>
      <p:pic>
        <p:nvPicPr>
          <p:cNvPr id="1026" name="Picture 2" descr="E:\Соловьева\таблицы рассказ\b710f4ac1b2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882787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zavuch.info/uploads/methodlib/2011/11/21/%D0%90434%D0%9F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320480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5" name="Рисунок 4" descr="http://neposedu.ru/wp-content/uploads/2012/05/%D0%9C%D0%BD%D0%B5%D0%BC%D0%BE%D1%82%D0%B0%D0%B1%D0%BB%D0%B8%D1%86%D0%B0-%D0%BF%D0%BE-%D1%82%D0%B5%D0%BC%D0%B5-%D0%9F%D1%82%D0%B8%D1%86%D1%8B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3954558" cy="3123826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sp3d>
            <a:bevelT w="101600" prst="riblet"/>
          </a:sp3d>
        </p:spPr>
      </p:pic>
      <p:pic>
        <p:nvPicPr>
          <p:cNvPr id="6" name="Рисунок 5" descr="http://festival.1september.ru/articles/595360/img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83554"/>
            <a:ext cx="3168352" cy="299789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643074"/>
          </a:xfrm>
        </p:spPr>
        <p:txBody>
          <a:bodyPr/>
          <a:lstStyle/>
          <a:p>
            <a:r>
              <a:rPr lang="ru-RU" sz="4000" dirty="0"/>
              <a:t>Рассказы-описания. </a:t>
            </a:r>
            <a:br>
              <a:rPr lang="ru-RU" sz="4000" dirty="0"/>
            </a:br>
            <a:r>
              <a:rPr lang="ru-RU" sz="4000" dirty="0"/>
              <a:t>Н.Э. </a:t>
            </a:r>
            <a:r>
              <a:rPr lang="ru-RU" sz="4000" dirty="0" err="1"/>
              <a:t>Теремкова</a:t>
            </a:r>
            <a:endParaRPr lang="ru-RU" sz="4000" dirty="0"/>
          </a:p>
        </p:txBody>
      </p:sp>
      <p:pic>
        <p:nvPicPr>
          <p:cNvPr id="55300" name="Picture 4" descr="схема описания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24" y="2214553"/>
            <a:ext cx="7929618" cy="3643339"/>
          </a:xfrm>
          <a:noFill/>
          <a:ln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74638"/>
            <a:ext cx="8043890" cy="2368544"/>
          </a:xfrm>
        </p:spPr>
        <p:txBody>
          <a:bodyPr/>
          <a:lstStyle/>
          <a:p>
            <a:r>
              <a:rPr lang="ru-RU" sz="3600" dirty="0"/>
              <a:t>Схемы для составления описательных рассказов </a:t>
            </a:r>
            <a:br>
              <a:rPr lang="ru-RU" sz="3600" dirty="0"/>
            </a:br>
            <a:r>
              <a:rPr lang="ru-RU" sz="3600" dirty="0"/>
              <a:t>Васильева С.А., </a:t>
            </a:r>
            <a:r>
              <a:rPr lang="ru-RU" sz="3600" dirty="0" err="1"/>
              <a:t>Мирясова</a:t>
            </a:r>
            <a:r>
              <a:rPr lang="ru-RU" sz="3600" dirty="0"/>
              <a:t> В.И. «Тематический словарь в картинках»</a:t>
            </a:r>
            <a:r>
              <a:rPr lang="ru-RU" sz="4000" dirty="0"/>
              <a:t> </a:t>
            </a:r>
          </a:p>
        </p:txBody>
      </p:sp>
      <p:pic>
        <p:nvPicPr>
          <p:cNvPr id="56324" name="Picture 4" descr="схема описания животного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0" y="2928934"/>
            <a:ext cx="1987550" cy="2665413"/>
          </a:xfrm>
          <a:noFill/>
          <a:ln/>
        </p:spPr>
      </p:pic>
      <p:pic>
        <p:nvPicPr>
          <p:cNvPr id="56325" name="Picture 5" descr="схема описания животного00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928934"/>
            <a:ext cx="2108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схема описания животного00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28934"/>
            <a:ext cx="21256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 descr="схема описания животного00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000372"/>
            <a:ext cx="20272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229600" cy="1143000"/>
          </a:xfrm>
        </p:spPr>
        <p:txBody>
          <a:bodyPr/>
          <a:lstStyle/>
          <a:p>
            <a:r>
              <a:rPr lang="ru-RU" sz="2800" b="1">
                <a:solidFill>
                  <a:srgbClr val="00B050"/>
                </a:solidFill>
              </a:rPr>
              <a:t>Пересказ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827088" y="765175"/>
            <a:ext cx="7993062" cy="13684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2000">
                <a:solidFill>
                  <a:srgbClr val="00B050"/>
                </a:solidFill>
                <a:latin typeface="Bookman Old Style" panose="02050604050505020204" pitchFamily="18" charset="0"/>
              </a:rPr>
              <a:t>  При пересказе с помощью мнемотаблиц,  дети видят всех действующих лиц, и свое внимание  концентрируют на правильном построении предложений, на воспроизведении в своей речи необходимых выражений.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595" y="2732912"/>
            <a:ext cx="4232969" cy="406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564" y="2732912"/>
            <a:ext cx="4104456" cy="399573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81000"/>
            <a:ext cx="7427912" cy="958850"/>
          </a:xfrm>
        </p:spPr>
        <p:txBody>
          <a:bodyPr/>
          <a:lstStyle/>
          <a:p>
            <a:r>
              <a:rPr lang="ru-RU" sz="4000"/>
              <a:t>Связная речь</a:t>
            </a:r>
            <a:br>
              <a:rPr lang="ru-RU" sz="4000"/>
            </a:br>
            <a:r>
              <a:rPr lang="ru-RU" sz="4000"/>
              <a:t>Схемы Т.А. Ткаченко</a:t>
            </a:r>
          </a:p>
        </p:txBody>
      </p:sp>
      <p:pic>
        <p:nvPicPr>
          <p:cNvPr id="52231" name="Picture 7" descr="о животн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24" y="3929066"/>
            <a:ext cx="4038600" cy="2478088"/>
          </a:xfrm>
          <a:noFill/>
          <a:ln/>
        </p:spPr>
      </p:pic>
      <p:pic>
        <p:nvPicPr>
          <p:cNvPr id="52232" name="Picture 8" descr="о профес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786" y="1500174"/>
            <a:ext cx="4038600" cy="2320925"/>
          </a:xfrm>
          <a:noFill/>
          <a:ln/>
        </p:spPr>
      </p:pic>
      <p:pic>
        <p:nvPicPr>
          <p:cNvPr id="52233" name="Picture 9" descr="опорные сигналы для рассказов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357298"/>
            <a:ext cx="4141786" cy="25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опорные сигналы для рассказов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857628"/>
            <a:ext cx="3924303" cy="270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1143000"/>
          </a:xfrm>
        </p:spPr>
        <p:txBody>
          <a:bodyPr/>
          <a:lstStyle/>
          <a:p>
            <a:r>
              <a:rPr lang="ru-RU" sz="2800" b="1">
                <a:solidFill>
                  <a:srgbClr val="00B050"/>
                </a:solidFill>
                <a:latin typeface="Bookman Old Style" panose="02050604050505020204" pitchFamily="18" charset="0"/>
              </a:rPr>
              <a:t>Пересказ сказок</a:t>
            </a:r>
          </a:p>
        </p:txBody>
      </p:sp>
      <p:pic>
        <p:nvPicPr>
          <p:cNvPr id="4" name="Рисунок 3" descr="http://cv01.twirpx.net/0545/054509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632848" cy="510427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333375"/>
            <a:ext cx="8280400" cy="4411663"/>
          </a:xfrm>
        </p:spPr>
        <p:txBody>
          <a:bodyPr/>
          <a:lstStyle/>
          <a:p>
            <a:pPr eaLnBrk="1" hangingPunct="1"/>
            <a:r>
              <a:rPr lang="ru-RU" sz="2000" b="1" dirty="0" err="1"/>
              <a:t>Мнемотаблица</a:t>
            </a:r>
            <a:r>
              <a:rPr lang="ru-RU" sz="2000" b="1" dirty="0"/>
              <a:t> русской народной сказки «Репка» для младшего  дошкольного возраста</a:t>
            </a:r>
            <a:r>
              <a:rPr lang="ru-RU" sz="2000" dirty="0"/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928802"/>
            <a:ext cx="6500858" cy="2479675"/>
          </a:xfrm>
          <a:prstGeom prst="rect">
            <a:avLst/>
          </a:prstGeom>
          <a:noFill/>
          <a:ln w="9525">
            <a:solidFill>
              <a:schemeClr val="accent4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3" y="357166"/>
            <a:ext cx="8045476" cy="6000792"/>
          </a:xfrm>
        </p:spPr>
        <p:txBody>
          <a:bodyPr>
            <a:noAutofit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u="sng" dirty="0">
                <a:solidFill>
                  <a:schemeClr val="tx2"/>
                </a:solidFill>
                <a:latin typeface="Calibri" pitchFamily="34" charset="0"/>
                <a:cs typeface="Times New Roman" panose="02020603050405020304" pitchFamily="18" charset="0"/>
              </a:rPr>
              <a:t>Задачи для реализации данной технологии</a:t>
            </a:r>
            <a:r>
              <a:rPr lang="ru-RU" b="1" u="sng" dirty="0">
                <a:solidFill>
                  <a:schemeClr val="tx2"/>
                </a:solidFill>
                <a:latin typeface="Calibri" pitchFamily="34" charset="0"/>
                <a:cs typeface="Times New Roman" panose="02020603050405020304" pitchFamily="18" charset="0"/>
              </a:rPr>
              <a:t>: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rgbClr val="4F2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воспитать у детей потребность в речевом общении для лучшей адаптации в современном обществе;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обогащать словарный запас детей, развивать связную речь;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учить последовательности, логичности, полноте и связности изложения;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развивать мышление, внимание, воображение, речеслуховую и зрительную память;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развивать мелкую моторику у детей.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>
              <a:defRPr/>
            </a:pPr>
            <a:r>
              <a:rPr lang="ru-RU" sz="4000" b="1" i="1" dirty="0">
                <a:solidFill>
                  <a:srgbClr val="00B050"/>
                </a:solidFill>
                <a:latin typeface="Bookman Old Style" pitchFamily="18" charset="0"/>
              </a:rPr>
              <a:t>Вывод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68313" y="1428737"/>
            <a:ext cx="8351837" cy="502445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000" i="1" u="sng" dirty="0">
                <a:solidFill>
                  <a:srgbClr val="00B050"/>
                </a:solidFill>
                <a:latin typeface="Bookman Old Style" pitchFamily="18" charset="0"/>
              </a:rPr>
              <a:t>В результате использования таблиц-схем и </a:t>
            </a:r>
            <a:r>
              <a:rPr lang="ru-RU" sz="2000" i="1" u="sng" dirty="0" err="1">
                <a:solidFill>
                  <a:srgbClr val="00B050"/>
                </a:solidFill>
                <a:latin typeface="Bookman Old Style" pitchFamily="18" charset="0"/>
              </a:rPr>
              <a:t>мнемотаблиц</a:t>
            </a:r>
            <a:r>
              <a:rPr lang="ru-RU" sz="2000" i="1" u="sng" dirty="0">
                <a:solidFill>
                  <a:srgbClr val="00B050"/>
                </a:solidFill>
                <a:latin typeface="Bookman Old Style" pitchFamily="18" charset="0"/>
              </a:rPr>
              <a:t> у детей: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i="1" dirty="0">
                <a:solidFill>
                  <a:srgbClr val="00B050"/>
                </a:solidFill>
                <a:latin typeface="Bookman Old Style" pitchFamily="18" charset="0"/>
              </a:rPr>
              <a:t>Расширяется не только словарный запас, но и знания об окружающем мире.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i="1" dirty="0">
                <a:solidFill>
                  <a:srgbClr val="00B050"/>
                </a:solidFill>
                <a:latin typeface="Bookman Old Style" pitchFamily="18" charset="0"/>
              </a:rPr>
              <a:t>Появляется желание пересказывать — ребенок понимает, что это совсем не трудно.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i="1" dirty="0">
                <a:solidFill>
                  <a:srgbClr val="00B050"/>
                </a:solidFill>
                <a:latin typeface="Bookman Old Style" pitchFamily="18" charset="0"/>
              </a:rPr>
              <a:t>Заучивание стихов превращается в игру, которая очень нравится детям.</a:t>
            </a:r>
          </a:p>
          <a:p>
            <a:pPr>
              <a:buNone/>
              <a:defRPr/>
            </a:pPr>
            <a:r>
              <a:rPr lang="ru-RU" sz="2000" i="1" dirty="0">
                <a:solidFill>
                  <a:srgbClr val="00B050"/>
                </a:solidFill>
                <a:latin typeface="Bookman Old Style" pitchFamily="18" charset="0"/>
              </a:rPr>
              <a:t> Это является одним из эффективных способов развития речи дошкольников.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i="1" u="sng" dirty="0">
                <a:solidFill>
                  <a:srgbClr val="00B050"/>
                </a:solidFill>
                <a:latin typeface="Bookman Old Style" pitchFamily="18" charset="0"/>
              </a:rPr>
              <a:t>Необходимо помнить</a:t>
            </a:r>
            <a:r>
              <a:rPr lang="ru-RU" sz="2000" i="1" dirty="0">
                <a:solidFill>
                  <a:srgbClr val="00B050"/>
                </a:solidFill>
                <a:latin typeface="Bookman Old Style" pitchFamily="18" charset="0"/>
              </a:rPr>
              <a:t>, что уровень речевого развития определяется словарным запасом ребёнка. И всего несколько шагов, сделанных в этом направлении, помогут вам в развитии речи дошкольника.</a:t>
            </a:r>
          </a:p>
          <a:p>
            <a:pPr>
              <a:buFont typeface="Arial" charset="0"/>
              <a:buChar char="•"/>
              <a:defRPr/>
            </a:pPr>
            <a:endParaRPr lang="ru-RU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84438" y="1196975"/>
            <a:ext cx="5829300" cy="1655763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  <a:latin typeface="Bookman Old Style" panose="02050604050505020204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929618" cy="5715040"/>
          </a:xfrm>
        </p:spPr>
        <p:txBody>
          <a:bodyPr>
            <a:normAutofit fontScale="90000"/>
          </a:bodyPr>
          <a:lstStyle/>
          <a:p>
            <a:pPr indent="450215" algn="l" fontAlgn="auto">
              <a:lnSpc>
                <a:spcPct val="115000"/>
              </a:lnSpc>
              <a:spcAft>
                <a:spcPts val="1000"/>
              </a:spcAft>
              <a:defRPr/>
            </a:pPr>
            <a:br>
              <a:rPr lang="ru-RU" sz="40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br>
              <a:rPr lang="ru-RU" sz="40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40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           </a:t>
            </a:r>
            <a:r>
              <a:rPr lang="ru-RU" sz="3600" b="1" dirty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cs typeface="Times New Roman"/>
              </a:rPr>
              <a:t>Актуальность :</a:t>
            </a:r>
            <a:r>
              <a:rPr lang="ru-RU" sz="3600" b="1" dirty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ea typeface="Cambria"/>
                <a:cs typeface="Times New Roman"/>
              </a:rPr>
              <a:t> </a:t>
            </a:r>
            <a:br>
              <a:rPr lang="ru-RU" sz="3600" b="1" dirty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ea typeface="Cambria"/>
                <a:cs typeface="Times New Roman"/>
              </a:rPr>
            </a:br>
            <a:r>
              <a:rPr lang="ru-RU" sz="3100" dirty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ea typeface="Cambria"/>
                <a:cs typeface="Times New Roman" panose="02020603050405020304" pitchFamily="18" charset="0"/>
              </a:rPr>
              <a:t>1. Мнемотехника повышает процесс запоминания, сосредоточивает внимание и облегчает выполнение заданий словесных операций.</a:t>
            </a:r>
            <a:br>
              <a:rPr lang="ru-RU" sz="2200" dirty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ea typeface="Cambria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ea typeface="Cambria"/>
                <a:cs typeface="Times New Roman" panose="02020603050405020304" pitchFamily="18" charset="0"/>
              </a:rPr>
              <a:t>2. Процесс компенсации наиболее пострадавших слухоречевых функций идёт по обходному пути, через сохранные зрительные и моторные звенья.</a:t>
            </a:r>
            <a:br>
              <a:rPr lang="ru-RU" sz="2200" dirty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ea typeface="Cambria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ea typeface="Cambria"/>
                <a:cs typeface="Times New Roman" panose="02020603050405020304" pitchFamily="18" charset="0"/>
              </a:rPr>
              <a:t>3. Овладение средствами мнемотехники позволяет детям в дальнейшем самостоятельно пользоваться полученными навыками. </a:t>
            </a:r>
            <a:br>
              <a:rPr lang="ru-RU" sz="2200" dirty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ea typeface="Cambria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ea typeface="Cambria"/>
                <a:cs typeface="Times New Roman" panose="02020603050405020304" pitchFamily="18" charset="0"/>
              </a:rPr>
              <a:t>4. Полноценное действие складывается при помощи опоры на наглядно- образную форму.</a:t>
            </a:r>
            <a:br>
              <a:rPr lang="ru-RU" sz="22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</a:br>
            <a:br>
              <a:rPr lang="ru-RU" sz="4400" dirty="0">
                <a:solidFill>
                  <a:schemeClr val="tx2">
                    <a:satMod val="130000"/>
                  </a:schemeClr>
                </a:solidFill>
                <a:effectLst/>
                <a:latin typeface="Times New Roman"/>
                <a:cs typeface="Times New Roman"/>
              </a:rPr>
            </a:br>
            <a:br>
              <a:rPr lang="ru-RU" sz="4400" dirty="0">
                <a:solidFill>
                  <a:schemeClr val="tx2">
                    <a:satMod val="130000"/>
                  </a:schemeClr>
                </a:solidFill>
                <a:effectLst/>
                <a:latin typeface="Times New Roman"/>
                <a:cs typeface="Times New Roman"/>
              </a:rPr>
            </a:br>
            <a:endParaRPr lang="ru-RU" sz="20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929618" cy="63690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</a:rPr>
              <a:t> </a:t>
            </a:r>
            <a:r>
              <a:rPr lang="ru-RU" sz="3200" b="1" i="1" u="sng" dirty="0">
                <a:solidFill>
                  <a:schemeClr val="tx2">
                    <a:satMod val="130000"/>
                  </a:schemeClr>
                </a:solidFill>
              </a:rPr>
              <a:t>Актуальность</a:t>
            </a:r>
            <a:r>
              <a:rPr lang="ru-RU" sz="3200" b="1" u="sng" dirty="0">
                <a:solidFill>
                  <a:schemeClr val="tx2">
                    <a:satMod val="130000"/>
                  </a:schemeClr>
                </a:solidFill>
              </a:rPr>
              <a:t> выбранной темы: </a:t>
            </a:r>
            <a:br>
              <a:rPr lang="ru-RU" sz="3200" b="1" u="sng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ru-RU" sz="3200" b="1" u="sng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satMod val="130000"/>
                  </a:schemeClr>
                </a:solidFill>
              </a:rPr>
              <a:t>введение наглядных моделей в процесс обучения позволит педагогу более целенаправленно развивать </a:t>
            </a:r>
            <a:r>
              <a:rPr lang="ru-RU" sz="3200" b="1" dirty="0" err="1">
                <a:solidFill>
                  <a:schemeClr val="tx2">
                    <a:satMod val="130000"/>
                  </a:schemeClr>
                </a:solidFill>
              </a:rPr>
              <a:t>импрессивную</a:t>
            </a:r>
            <a:r>
              <a:rPr lang="ru-RU" sz="3200" b="1" dirty="0">
                <a:solidFill>
                  <a:schemeClr val="tx2">
                    <a:satMod val="130000"/>
                  </a:schemeClr>
                </a:solidFill>
              </a:rPr>
              <a:t> речь детей, обогащать их активную лексику, закреплять навыки словообразования, формировать и совершенствовать умение использовать в речи различные конструкции предложений, описывать предметы, составлять рассказ.</a:t>
            </a:r>
            <a:br>
              <a:rPr lang="ru-RU" sz="3200" b="1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32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00108"/>
            <a:ext cx="7901014" cy="1214446"/>
          </a:xfrm>
        </p:spPr>
        <p:txBody>
          <a:bodyPr/>
          <a:lstStyle/>
          <a:p>
            <a:r>
              <a:rPr lang="ru-RU" sz="4000" dirty="0"/>
              <a:t>Применение мнемотехники в коррекционно-развивающем обучении: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2285992"/>
            <a:ext cx="7786742" cy="4214842"/>
          </a:xfrm>
        </p:spPr>
        <p:txBody>
          <a:bodyPr/>
          <a:lstStyle/>
          <a:p>
            <a:r>
              <a:rPr lang="ru-RU" dirty="0"/>
              <a:t>Постановка и автоматизация звуков;</a:t>
            </a:r>
          </a:p>
          <a:p>
            <a:r>
              <a:rPr lang="ru-RU" dirty="0"/>
              <a:t>обогащение активного словаря;</a:t>
            </a:r>
          </a:p>
          <a:p>
            <a:r>
              <a:rPr lang="ru-RU" dirty="0"/>
              <a:t>закрепление навыков словообразования;</a:t>
            </a:r>
          </a:p>
          <a:p>
            <a:r>
              <a:rPr lang="ru-RU" dirty="0"/>
              <a:t>формирование и совершенствование умения использовать в речи различные синтаксические конструкции;</a:t>
            </a:r>
          </a:p>
          <a:p>
            <a:r>
              <a:rPr lang="ru-RU" dirty="0"/>
              <a:t>развитие связной речи.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543824" cy="1071570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/>
              <a:t> </a:t>
            </a:r>
            <a:r>
              <a:rPr lang="ru-RU" sz="2800" b="1" dirty="0"/>
              <a:t>Используя мнемотехнику, мы учим детей: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214422"/>
            <a:ext cx="8115328" cy="564357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br>
              <a:rPr lang="ru-RU" dirty="0"/>
            </a:br>
            <a:r>
              <a:rPr lang="ru-RU" dirty="0"/>
              <a:t>1. Добывать информацию, проводить исследование, делать сравнение, составлять чёткий внутренний план умственных действий, речевого высказывания;</a:t>
            </a:r>
            <a:br>
              <a:rPr lang="ru-RU" dirty="0"/>
            </a:br>
            <a:br>
              <a:rPr lang="ru-RU" dirty="0"/>
            </a:br>
            <a:r>
              <a:rPr lang="ru-RU" dirty="0"/>
              <a:t>2. Формулировать и высказывать суждения, делать умозаключения;</a:t>
            </a:r>
          </a:p>
          <a:p>
            <a:pPr>
              <a:buNone/>
            </a:pPr>
            <a:br>
              <a:rPr lang="ru-RU" dirty="0"/>
            </a:br>
            <a:r>
              <a:rPr lang="ru-RU" dirty="0"/>
              <a:t>3. Развивать  психические процессы: внимание, память, мышление, воображение, восприятие.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4. Развивать умственную активность, сообразительность, наблюдательность, умение сравнивать, выделять существенные признаки.</a:t>
            </a:r>
            <a:br>
              <a:rPr lang="ru-RU" dirty="0"/>
            </a:b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55650" y="4840288"/>
            <a:ext cx="242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/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" y="765175"/>
            <a:ext cx="7980363" cy="56880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Структура мнемотехники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анил\Desktop\печатать\артикул\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4643446"/>
            <a:ext cx="1618451" cy="1643074"/>
          </a:xfrm>
          <a:prstGeom prst="rect">
            <a:avLst/>
          </a:prstGeom>
          <a:noFill/>
        </p:spPr>
      </p:pic>
      <p:pic>
        <p:nvPicPr>
          <p:cNvPr id="1028" name="Picture 4" descr="C:\Users\Данил\Desktop\печатать\артикул\у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571612"/>
            <a:ext cx="2389164" cy="1571612"/>
          </a:xfrm>
          <a:prstGeom prst="rect">
            <a:avLst/>
          </a:prstGeom>
          <a:noFill/>
        </p:spPr>
      </p:pic>
      <p:pic>
        <p:nvPicPr>
          <p:cNvPr id="1029" name="Picture 5" descr="C:\Users\Данил\Desktop\печатать\артикул\л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357298"/>
            <a:ext cx="1571636" cy="1571636"/>
          </a:xfrm>
          <a:prstGeom prst="rect">
            <a:avLst/>
          </a:prstGeom>
          <a:noFill/>
        </p:spPr>
      </p:pic>
      <p:pic>
        <p:nvPicPr>
          <p:cNvPr id="1030" name="Picture 6" descr="C:\Users\Данил\Desktop\печатать\артикул\п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1428736"/>
            <a:ext cx="1598050" cy="1571636"/>
          </a:xfrm>
          <a:prstGeom prst="rect">
            <a:avLst/>
          </a:prstGeom>
          <a:noFill/>
        </p:spPr>
      </p:pic>
      <p:pic>
        <p:nvPicPr>
          <p:cNvPr id="1031" name="Picture 7" descr="C:\Users\Данил\Desktop\печатать\артикул\кг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643446"/>
            <a:ext cx="1643074" cy="1663612"/>
          </a:xfrm>
          <a:prstGeom prst="rect">
            <a:avLst/>
          </a:prstGeom>
          <a:noFill/>
        </p:spPr>
      </p:pic>
      <p:pic>
        <p:nvPicPr>
          <p:cNvPr id="1032" name="Picture 8" descr="C:\Users\Данил\Desktop\печатать\артикул\ч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4643446"/>
            <a:ext cx="1646245" cy="1580212"/>
          </a:xfrm>
          <a:prstGeom prst="rect">
            <a:avLst/>
          </a:prstGeom>
          <a:noFill/>
        </p:spPr>
      </p:pic>
      <p:pic>
        <p:nvPicPr>
          <p:cNvPr id="1033" name="Picture 9" descr="C:\Users\Данил\Desktop\печатать\артикул\щ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4643446"/>
            <a:ext cx="1540950" cy="1571636"/>
          </a:xfrm>
          <a:prstGeom prst="rect">
            <a:avLst/>
          </a:prstGeom>
          <a:noFill/>
        </p:spPr>
      </p:pic>
      <p:pic>
        <p:nvPicPr>
          <p:cNvPr id="10" name="Рисунок 2" descr="img04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286124"/>
            <a:ext cx="1084290" cy="11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214686"/>
            <a:ext cx="1436708" cy="114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 стрелкой 13"/>
          <p:cNvCxnSpPr/>
          <p:nvPr/>
        </p:nvCxnSpPr>
        <p:spPr>
          <a:xfrm>
            <a:off x="3143240" y="2285992"/>
            <a:ext cx="1754240" cy="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965967" y="3821115"/>
            <a:ext cx="149940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429388" y="2071678"/>
            <a:ext cx="35719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6786578" y="492919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4643438" y="500063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2500298" y="500063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8596" y="0"/>
            <a:ext cx="8143932" cy="785794"/>
          </a:xfrm>
        </p:spPr>
        <p:txBody>
          <a:bodyPr/>
          <a:lstStyle/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Формирование правильного произношения</a:t>
            </a:r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928662" y="571480"/>
            <a:ext cx="7500990" cy="5902472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Артикуляционная гимнастика с опорой на мнемосхемы.</a:t>
            </a:r>
          </a:p>
          <a:p>
            <a:endParaRPr lang="ru-RU" dirty="0"/>
          </a:p>
          <a:p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1076</Words>
  <Application>Microsoft Office PowerPoint</Application>
  <PresentationFormat>Экран (4:3)</PresentationFormat>
  <Paragraphs>85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Book Antiqua</vt:lpstr>
      <vt:lpstr>Bookman Old Style</vt:lpstr>
      <vt:lpstr>Calibri</vt:lpstr>
      <vt:lpstr>Times New Roman</vt:lpstr>
      <vt:lpstr>Wingdings</vt:lpstr>
      <vt:lpstr>Wingdings 2</vt:lpstr>
      <vt:lpstr>Тема Office</vt:lpstr>
      <vt:lpstr>Мнемотехника, как средство мотивации речевой активности детей</vt:lpstr>
      <vt:lpstr> Мнемотехника-технология развития памяти, совокупность правил и приемов, облегчающих запоминание, история которой насчитывает более 2500 лет.</vt:lpstr>
      <vt:lpstr>Презентация PowerPoint</vt:lpstr>
      <vt:lpstr>                Актуальность :  1. Мнемотехника повышает процесс запоминания, сосредоточивает внимание и облегчает выполнение заданий словесных операций. 2. Процесс компенсации наиболее пострадавших слухоречевых функций идёт по обходному пути, через сохранные зрительные и моторные звенья. 3. Овладение средствами мнемотехники позволяет детям в дальнейшем самостоятельно пользоваться полученными навыками.  4. Полноценное действие складывается при помощи опоры на наглядно- образную форму.   </vt:lpstr>
      <vt:lpstr> Актуальность выбранной темы:   введение наглядных моделей в процесс обучения позволит педагогу более целенаправленно развивать импрессивную речь детей, обогащать их активную лексику, закреплять навыки словообразования, формировать и совершенствовать умение использовать в речи различные конструкции предложений, описывать предметы, составлять рассказ. </vt:lpstr>
      <vt:lpstr>Применение мнемотехники в коррекционно-развивающем обучении: </vt:lpstr>
      <vt:lpstr> Используя мнемотехнику, мы учим детей:</vt:lpstr>
      <vt:lpstr>Структура мнемотехники</vt:lpstr>
      <vt:lpstr>Формирование правильного произношения</vt:lpstr>
      <vt:lpstr>Презентация PowerPoint</vt:lpstr>
      <vt:lpstr>Этап автоматизации звуков – мнемодорожки Е.Л. Барсуковой</vt:lpstr>
      <vt:lpstr>Работа над предлогами</vt:lpstr>
      <vt:lpstr>Мнемотаблицы на однокоренные слова </vt:lpstr>
      <vt:lpstr>Мнемотаблица</vt:lpstr>
      <vt:lpstr>Презентация PowerPoint</vt:lpstr>
      <vt:lpstr>Презентация PowerPoint</vt:lpstr>
      <vt:lpstr>Презентация PowerPoint</vt:lpstr>
      <vt:lpstr>Стихотворения</vt:lpstr>
      <vt:lpstr>Составление описательного рассказа</vt:lpstr>
      <vt:lpstr>Отгадывание и загадывание загадок.</vt:lpstr>
      <vt:lpstr>Отгадывание загадок</vt:lpstr>
      <vt:lpstr>Тема «Овощи»; «Фрукты»</vt:lpstr>
      <vt:lpstr>Презентация PowerPoint</vt:lpstr>
      <vt:lpstr>Рассказы-описания.  Н.Э. Теремкова</vt:lpstr>
      <vt:lpstr>Схемы для составления описательных рассказов  Васильева С.А., Мирясова В.И. «Тематический словарь в картинках» </vt:lpstr>
      <vt:lpstr>Пересказ</vt:lpstr>
      <vt:lpstr>Связная речь Схемы Т.А. Ткаченко</vt:lpstr>
      <vt:lpstr>Пересказ сказок</vt:lpstr>
      <vt:lpstr>Презентация PowerPoint</vt:lpstr>
      <vt:lpstr>Вывод</vt:lpstr>
      <vt:lpstr>Спасибо за внимание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Verter</cp:lastModifiedBy>
  <cp:revision>50</cp:revision>
  <dcterms:created xsi:type="dcterms:W3CDTF">2011-08-02T23:19:04Z</dcterms:created>
  <dcterms:modified xsi:type="dcterms:W3CDTF">2020-08-23T13:21:48Z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00080032a50000000000010250300207f7000400038000</vt:lpwstr>
  </property>
</Properties>
</file>