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257" r:id="rId3"/>
    <p:sldId id="315" r:id="rId4"/>
    <p:sldId id="258" r:id="rId5"/>
    <p:sldId id="319" r:id="rId6"/>
    <p:sldId id="321" r:id="rId7"/>
    <p:sldId id="295" r:id="rId8"/>
    <p:sldId id="296" r:id="rId9"/>
    <p:sldId id="297" r:id="rId10"/>
    <p:sldId id="298" r:id="rId11"/>
    <p:sldId id="299" r:id="rId12"/>
    <p:sldId id="313" r:id="rId13"/>
    <p:sldId id="261" r:id="rId14"/>
    <p:sldId id="322" r:id="rId15"/>
    <p:sldId id="323" r:id="rId16"/>
    <p:sldId id="324" r:id="rId17"/>
    <p:sldId id="325" r:id="rId18"/>
    <p:sldId id="326" r:id="rId19"/>
    <p:sldId id="327" r:id="rId20"/>
    <p:sldId id="314" r:id="rId21"/>
    <p:sldId id="262" r:id="rId22"/>
    <p:sldId id="263" r:id="rId23"/>
    <p:sldId id="264" r:id="rId24"/>
    <p:sldId id="265" r:id="rId25"/>
    <p:sldId id="285" r:id="rId26"/>
    <p:sldId id="286" r:id="rId27"/>
    <p:sldId id="307" r:id="rId28"/>
    <p:sldId id="283" r:id="rId29"/>
    <p:sldId id="284" r:id="rId30"/>
    <p:sldId id="282" r:id="rId31"/>
    <p:sldId id="266" r:id="rId32"/>
    <p:sldId id="306" r:id="rId33"/>
    <p:sldId id="309" r:id="rId34"/>
    <p:sldId id="280" r:id="rId35"/>
    <p:sldId id="279" r:id="rId36"/>
    <p:sldId id="278" r:id="rId37"/>
    <p:sldId id="308" r:id="rId38"/>
    <p:sldId id="270" r:id="rId39"/>
    <p:sldId id="269" r:id="rId40"/>
    <p:sldId id="311" r:id="rId41"/>
    <p:sldId id="274" r:id="rId42"/>
    <p:sldId id="273" r:id="rId43"/>
    <p:sldId id="272" r:id="rId44"/>
    <p:sldId id="304" r:id="rId45"/>
    <p:sldId id="310" r:id="rId46"/>
    <p:sldId id="277" r:id="rId47"/>
    <p:sldId id="276" r:id="rId48"/>
    <p:sldId id="275" r:id="rId49"/>
    <p:sldId id="312" r:id="rId50"/>
    <p:sldId id="329" r:id="rId51"/>
    <p:sldId id="268" r:id="rId52"/>
    <p:sldId id="267" r:id="rId53"/>
    <p:sldId id="300" r:id="rId54"/>
    <p:sldId id="301" r:id="rId55"/>
    <p:sldId id="302" r:id="rId56"/>
    <p:sldId id="303" r:id="rId57"/>
    <p:sldId id="290" r:id="rId58"/>
    <p:sldId id="292" r:id="rId59"/>
    <p:sldId id="328" r:id="rId6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FC"/>
    <a:srgbClr val="C9E6FB"/>
    <a:srgbClr val="D3E0FD"/>
    <a:srgbClr val="93B3FB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593C0-0643-4A6E-AE54-4E15BB2B8BF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FFBFF-5AF2-43BD-A07E-6EEFF3E71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FFBFF-5AF2-43BD-A07E-6EEFF3E717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1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3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2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8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2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1707654"/>
            <a:ext cx="7391375" cy="156617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 в дошкольных образовательных учреждения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5487"/>
            <a:ext cx="7560840" cy="661589"/>
          </a:xfrm>
        </p:spPr>
        <p:txBody>
          <a:bodyPr>
            <a:no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Свердловской области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«Ирбитский гуманитарный колледж»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61843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1028" name="Picture 4" descr="https://irbitgc.ru/upload/images/o/igclogomi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6" y="195487"/>
            <a:ext cx="504056" cy="4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4" y="1491630"/>
            <a:ext cx="92525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92" y="249493"/>
            <a:ext cx="8208912" cy="66158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АДАПТИВНОЙ ФИЗИЧЕСКОЙ КУЛЬТУРЫ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Специально-методические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принципы АФК на основе интеграции принципов смежных дисциплин и законов онтогенетического развития. Доминирующим является теоретические концепции специалистов и ученых в области специальной психологии, специальной педагогики и ее разделов: тифлопедагогики, олигофренопедагогики, сурдопедагогики, логопедии.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 и индивидуализации;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коррекционно-развивающий направленности педагогического процесса;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компенсаторной направленности педагогических воздействий;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возрастных особенностей;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адекватности, оптимальности и вариативности педагогических воздействий.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92" y="249493"/>
            <a:ext cx="8208912" cy="661589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 социальные функции в работе с детьми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843558"/>
            <a:ext cx="2952328" cy="4860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функции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843558"/>
            <a:ext cx="2952328" cy="4860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функции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419622"/>
            <a:ext cx="2952328" cy="33663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419622"/>
            <a:ext cx="2952328" cy="33663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физического воспитания детей с ОВЗ и инвалидами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knigi.net/books_files/online_html/105000/b00000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6" y="789552"/>
            <a:ext cx="8316088" cy="419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физического воспитания детей с ОВЗ и инвалидами </a:t>
            </a:r>
          </a:p>
          <a:p>
            <a:pPr indent="4572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методов и приемов, направленных на решение коррекционных, оздоровительных, образовательных и др. задач адаптивной физической культуры. Например, методика развития равновесия для инвалидов с поражением опорно-двигательного аппарата или методика коррекции пространственной ориентации слепых и слабовидящих предполагает технологию последовательного и рационального использования комплекса методов и методических приемов, ведущих к достижению цели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направление характеризует ведущую направленность педагогического процесса. Доминирующим в АФК и всех ее видах является коррекционно-развивающее и оздоровительное направление, что обусловлено приоритетной ролью решения основных педагогических задач и особенностями контингента занимающихся.</a:t>
            </a: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7837"/>
            <a:ext cx="8208912" cy="43204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физического воспитания детей с ОВЗ и инвалидами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2161976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знаний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1506" y="2841780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двигательным действиям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1506" y="3529717"/>
            <a:ext cx="91608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физических качеств и способностей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96" y="843558"/>
            <a:ext cx="733570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типичными для адаптивной физической культуры являются следующие группы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формирования знаний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знаний делятся на две группы: методы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(информация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воздействия) и методы наглядности (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перцептивного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группе относятся: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вербальной (устной) передачи информации в виде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объяснения, описания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указания, суждения, уточнения, замечания,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устного оценивания, анализа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обсуждения, просьбы, совета, беседы, диалога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невербальной (неречевой) передачи информации в виде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мимики, пластики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артикуляции, жестов,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дактильной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 (пальцевой азбуки) для лиц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слуховой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депривацией;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сопряженной речи — одновременное созвучное произнесение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или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людьми слов, фраз. При нарушении речи и слуха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«хором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легче самостоятельного, поэтому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способом преодоления речевых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идеомоторной речи — самостоятельное мысленное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«про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себя» отдельных слов, терминов, заданий, побуждающих к правильному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произношению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саморегулированию двигательной деятельности.</a:t>
            </a:r>
          </a:p>
          <a:p>
            <a:pPr indent="4572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формирования знаний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методов построена на основе чувственного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информации, поступающей от зрительных, слуховых, тактильных, кинестетических, вестибулярных, температурных и других анализаторов, создающий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сенсорно-перцептивный образ движения. Ощущения,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восприятия, представления служат ориентировочной основой для формирования двигательных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построения индивидуальной техники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действий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минимальным количеством ошибок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у незрячих и слабовидящих осуществляются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тактильный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анализатор, при этом используются сохранные остаточное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зрение, осязание, слух, обоняние, но важную роль играет речь, установочную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направляющую и регулирующую функцию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наглядности у глухих и слабослышащих основаны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комплексном включении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сохранных видов ощущений при ведущей роли словесной речи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занятиях физическими упражнениями инвалидов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поражением опорно-двигательного аппарата методы наглядности реализуются через комплексное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всех органов чувств с доминирующей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направленностью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кинестетические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ощущения.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двигательным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наглядные методы тесно связаны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 выполнением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 и отражают информационную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обучения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Методами, направленными на формирование двигательных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традиционно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метод расчлененного и метод целостного обучения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и последовательное освоение частей целостного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является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чертой обучения в разных видах адаптивной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культуры.</a:t>
            </a:r>
          </a:p>
          <a:p>
            <a:pPr indent="457200"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целостного обучения заключается в том, что с самого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физическое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изучается в полном объеме его структуры.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используется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либо простым упражнениям, либо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упражнениям, которые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делятся на части, либо при закреплении изученных по частям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объединенных в целое упражнений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физических качеств и способностей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направленного развития физических качеств у лиц с ограниченными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используются те же методы, что и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людей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развития мышечной силы- методы максимальных усилий,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повторных усилий, динамических усилий, изометрических усилий,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изокинетических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«ударный» метод и метод электростимуляции.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развития скоростных качеств (быстроты) — повторный, соревновательный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игровой, вариативный (контрастный), сенсорный методы.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выносливости — равномерный, переменный,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повторный, интервальный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соревновательный, игровой методы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развития выносливости, силовых и скоростных качеств инвалидов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 с ограниченными возможностями опирается на диагностику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здоровья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функционального состояния, оптимальные и доступные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тренировочной нагрузки (длительность и интенсивность упражнений, продолжительность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 отдыха, объем физических упражнений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занятии, целесообразность их чередования, факторы утомления и восстановления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работоспособности), учет медицинских противопоказаний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динамикой функционального, физического, психического состояния.</a:t>
            </a:r>
          </a:p>
          <a:p>
            <a:pPr indent="4572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49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физических качеств и способностей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гибкости применяют следующие методические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 динамические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и пассивные упражнения, статические упражнения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комбинированные упражнения. Все они направлены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амплитуды движений, а также восстановление утраченной подвижности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суставах в результате заболеваний, травм и т.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координационных способностей используется широкий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методических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направленных на коррекцию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согласованности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отдельных звеньев тела, дифференциации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усилий, пространства и времени, расслабления, равновесия, мелкой моторики, ритмичности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и др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методом комплексного развития физических качеств, координационных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способностей, эмоционально-волевой и психической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 лиц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является игровой метод. Игра как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забава, развлечение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свойственна людям во все возрастные периоды жизни,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удовлетворяет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потребности человека в эмоциональном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досуге, движении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общении и является способом самовыражения.</a:t>
            </a:r>
          </a:p>
          <a:p>
            <a:pPr indent="457200" algn="just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5382" y="1897228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3499"/>
            <a:ext cx="8208912" cy="66158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АДАПТИВНАЯ ФИЗИЧЕСКАЯ КУЛЬТУРА?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физическая культура (сокр. АФК) — это комплекс мер спортивно-оздоровительного характера, направленных на реабилитацию и адаптацию к нормальной социальной среде людей с ограниченными возможностями, преодоление психологических барьеров, препятствующих ощущению полноценной жизни, а также сознанию необходимости своего личного вклада в социальное развитие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7585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7594"/>
            <a:ext cx="8208912" cy="514951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педагога (специалиста по АФК)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78067" y="855535"/>
            <a:ext cx="8568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диагноза ребенка и материалов, связанных с данной проблемой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38980" y="1491630"/>
            <a:ext cx="856895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двигательных возможностей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193750" y="2139702"/>
            <a:ext cx="85689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у детей к занятиям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0765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/>
          <p:nvPr/>
        </p:nvSpPr>
        <p:spPr>
          <a:xfrm>
            <a:off x="178067" y="2733768"/>
            <a:ext cx="8568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форм, методов, средств для проведения занятий АФК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" y="2313053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/>
          <p:nvPr/>
        </p:nvSpPr>
        <p:spPr>
          <a:xfrm>
            <a:off x="162626" y="3339811"/>
            <a:ext cx="856895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2968359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692" y="4011910"/>
            <a:ext cx="7335700" cy="882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Специалист по АФК должен учитывать специфику патологии и фокусировать внимание особенностях индивидуального развития ребенка, строить наиболее эффективную модель занятий для группы, принимая во внимание особенности каждого.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33304" r="30008" b="5532"/>
          <a:stretch/>
        </p:blipFill>
        <p:spPr bwMode="auto">
          <a:xfrm>
            <a:off x="287524" y="1113588"/>
            <a:ext cx="8568952" cy="353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4" y="681541"/>
            <a:ext cx="8208912" cy="661589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дЕдЕ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9290" y="166591"/>
            <a:ext cx="8208912" cy="66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– это дети, имеющие недостатки в физическом и (или) психическом развитии</a:t>
            </a:r>
          </a:p>
        </p:txBody>
      </p:sp>
    </p:spTree>
    <p:extLst>
      <p:ext uri="{BB962C8B-B14F-4D97-AF65-F5344CB8AC3E}">
        <p14:creationId xmlns:p14="http://schemas.microsoft.com/office/powerpoint/2010/main" val="13408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1" t="38048" r="29569" b="22217"/>
          <a:stretch/>
        </p:blipFill>
        <p:spPr bwMode="auto">
          <a:xfrm>
            <a:off x="4716017" y="1221600"/>
            <a:ext cx="3928403" cy="209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90" y="223195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НАРУШЕНИЯМИ СЛУХА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42997" r="60011" b="4819"/>
          <a:stretch/>
        </p:blipFill>
        <p:spPr bwMode="auto">
          <a:xfrm>
            <a:off x="208112" y="1815666"/>
            <a:ext cx="3661794" cy="275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4192" y="1005576"/>
            <a:ext cx="8495617" cy="1404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Дети, для которых в результате врожденной или приобретенной 		в раннем возрасте глухоты невозможно самостоятельно 		овладеть словесной речью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90" y="223195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НАРУШЕНИЯМИ СЛУХА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221600"/>
            <a:ext cx="1512168" cy="972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дети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192" y="2898480"/>
            <a:ext cx="8495617" cy="1404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Дети, у которых снижен слух, но на его основе возможно 		самостоятельное развитие речи. К ним относятся дети со 		снижением слуха от 20 до 75 дБ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092291"/>
            <a:ext cx="1512168" cy="972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слышащие дети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90" y="223195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НАРУШЕНИЯМИ СЛУХА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23528" y="897564"/>
            <a:ext cx="5616624" cy="38884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2355726"/>
            <a:ext cx="2136070" cy="972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ДЕТИ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098333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РАНООГЛОХШИЕ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 не формируется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65" y="2841780"/>
            <a:ext cx="3384376" cy="8370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ПОЗДНООГЛОХШИЕ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этих детей к моменту наступления нарушения слуха речь уже была сформирована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90" y="223195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классификация (Р.М.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Боскис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91556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способность к самостоятельному появлению словесной речи.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лицо, остатков слуха которого осталось недостаточно, чтобы появилась речь.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лицо, остатков слуха которого осталось достаточно для самостоятельного появления хотя бы минимальной словесной речи.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Позднооглохшие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лицо, у которого стойкий глубокий дефект слуха (глухота), возникшая после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речевого развития (у девочек – до 1 года – 4 года, у мальчиков – 1 год 2 месяца – 5 лет).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11892" r="28687" b="5976"/>
          <a:stretch/>
        </p:blipFill>
        <p:spPr bwMode="auto">
          <a:xfrm>
            <a:off x="611560" y="303543"/>
            <a:ext cx="7812868" cy="437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физическому развитию с детьми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79512" y="627534"/>
            <a:ext cx="85689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каждое занятие физическими упражнениями обязательно включается ходьба, которая является естественным видом движений и вместе с тем достаточно сложным по координации, так как слабослышащие и глухие дети отстают от своих слышащих сверстников по координации движений в ходьбе.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74815" y="1740753"/>
            <a:ext cx="85689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дети отмечаются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 к развитию плоскостопия, не следует давать им спрыгивать с большой высоты: дети не умеют правильно приземляться, делают это жёстко, на прямые ноги, на полную ступню.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74815" y="2607913"/>
            <a:ext cx="85689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учебного года занятия со слабослышащими дошкольниками сопровождаются звуковыми сигналами (пианино, барабан)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74815" y="3291830"/>
            <a:ext cx="856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и слабослышащие дети не могут услышать объяснение, поэтому педагог, показывающий упражнение, должен быть хорошо им виден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179512" y="4011910"/>
            <a:ext cx="85689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располагать необходимый инвентарь (палки, лестница, мячи, кубики) перед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стоящими, сидящими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или усаживать их так, чтобы были видны гимнастическая стенка, ковровая дорожка, вышка и другие гимнастические снаряды, необходимые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8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2" t="34980" r="28031" b="40506"/>
          <a:stretch/>
        </p:blipFill>
        <p:spPr bwMode="auto">
          <a:xfrm>
            <a:off x="5436096" y="1070452"/>
            <a:ext cx="3288199" cy="133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НАРУШЕНИЕМ ЗРЕНИЯ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56821" r="54342" b="4284"/>
          <a:stretch/>
        </p:blipFill>
        <p:spPr bwMode="auto">
          <a:xfrm>
            <a:off x="611561" y="2506546"/>
            <a:ext cx="4664325" cy="21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НАРУШЕНИЯМИ ЗРЕНИЯ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9532" y="1183223"/>
            <a:ext cx="8495617" cy="1404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Дети с полным отсутствием зрительных ощущений, 			сохранившимся 	светоощущением, либо остаточным зрением 		(с 	максимальной остротой 	зрения 0,04 на лучше 		видящему глазу с применением очков). Слепота 			двухсторонняя неизлечимая потеря зрения.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399247"/>
            <a:ext cx="1512168" cy="972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Слепые дети (незрячие)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0213" y="3003798"/>
            <a:ext cx="8424936" cy="1404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Составляют относительно большую группу.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К ним относятся дети с остротой зрения от 0,05 до 0,4 а также 		с другими нарушениями: сужение поля зрения, патология 		цветоощущения, косоглазие.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219822"/>
            <a:ext cx="1512168" cy="972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видящие дети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3499"/>
            <a:ext cx="8208912" cy="661589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Российских ДОО ощущается острая нехватка педагогического состава по работе с детьми ограниченными возможностями здоровья и инвалидами, а так же материально-техническая база детских садок не предназначена для детей с различными диагнозами.</a:t>
            </a:r>
          </a:p>
          <a:p>
            <a:pPr indent="4572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нормативно-правовых документах, регламентирующие физкультурно-оздоровительную и спортивную деятельность с отклонениями в состоянии здоровья относятся: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образовании в Российской Федерации" от 29.12.2012 N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физической культуре и спорте в Российской Федерации" от 04.12.2007 N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329-ФЗ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социальной защите инвалидов в Российской Федерации" от 24.11.1995 N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181-ФЗ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НАРУШЕНИЯМИ ЗРЕНИЯ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951570"/>
            <a:ext cx="5616624" cy="38884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2355726"/>
            <a:ext cx="2136070" cy="972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СЛЕПЫЕ (НЕЗРЯЧИЕ) ДЕТИ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098333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СЛЕПОРОЖДЕННЫЕ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зрительного представления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841781"/>
            <a:ext cx="3384376" cy="9181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ОСЛЕПШИЕ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представления остались в памяти. Чем позже ребенок потерял зрение, тем легче ребенок вспомнит образ предмета по словесному описанию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14239" r="28404" b="5532"/>
          <a:stretch/>
        </p:blipFill>
        <p:spPr bwMode="auto">
          <a:xfrm>
            <a:off x="719572" y="358426"/>
            <a:ext cx="7704856" cy="422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физического развития детей с нарушениями зрения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005577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018788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темпа выполнения движений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273829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неточности движений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1005577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Нечеткость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2027856"/>
            <a:ext cx="3384376" cy="5814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ловкости, нарушение ритмичности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273828"/>
            <a:ext cx="3384376" cy="7560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ориентировке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809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физическому развитию с детьми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зрения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79512" y="1005576"/>
            <a:ext cx="85689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лучшей ориентировки детей в пространстве необходимо использовать световые, цветовые атрибуты, сигналы и ориентиры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79512" y="1851670"/>
            <a:ext cx="856895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осуществлять страховку детей с низкой остротой зрения при выполнении таких основных видов движений: лазание по гимнастической лестнице, ползание и хождение по ограниченной поверхности, спрыгивание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79512" y="2949792"/>
            <a:ext cx="856895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уменьшить дозировку упражнений с наклонами вниз, прыжками, переворотами со спины на живот, упражнений на животе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79512" y="3795886"/>
            <a:ext cx="85689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использовать замедленный показ движений, чтобы дети успели запомнить движение. Необходимо чаще подходить к детям для фиксации их правильных движений</a:t>
            </a:r>
          </a:p>
        </p:txBody>
      </p:sp>
    </p:spTree>
    <p:extLst>
      <p:ext uri="{BB962C8B-B14F-4D97-AF65-F5344CB8AC3E}">
        <p14:creationId xmlns:p14="http://schemas.microsoft.com/office/powerpoint/2010/main" val="1075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 t="35048" r="28605" b="5639"/>
          <a:stretch/>
        </p:blipFill>
        <p:spPr bwMode="auto">
          <a:xfrm>
            <a:off x="4139952" y="1167594"/>
            <a:ext cx="4463600" cy="299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НАРУШЕНИЯМИ РЕЧИ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35048" r="66947" b="5639"/>
          <a:stretch/>
        </p:blipFill>
        <p:spPr bwMode="auto">
          <a:xfrm>
            <a:off x="827585" y="2085696"/>
            <a:ext cx="2422860" cy="277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2646" r="28127" b="3921"/>
          <a:stretch/>
        </p:blipFill>
        <p:spPr bwMode="auto">
          <a:xfrm>
            <a:off x="683568" y="303498"/>
            <a:ext cx="7632849" cy="428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2670" r="28752" b="5274"/>
          <a:stretch/>
        </p:blipFill>
        <p:spPr bwMode="auto">
          <a:xfrm>
            <a:off x="651143" y="256949"/>
            <a:ext cx="7806831" cy="438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физическому развитию с детьми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67908" y="627534"/>
            <a:ext cx="856895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этими детьми надо исключить следующие виды движения: спрыгивания с возвышенности, прыжки в длину и в высоту, резкие движения позвоночника, кувырки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91458" y="1653648"/>
            <a:ext cx="85689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занятия проводить упражнения на разгрузку позвоночника в и. п. – лежа на полу,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91458" y="2372649"/>
            <a:ext cx="85689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направлены на формирование правильной осанки, укрепление мышечного корсета и укрепление сводов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91458" y="3219822"/>
            <a:ext cx="856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музыки 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стихотворные строчки, которые приучают ребенка выполнять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определенном ритме, координируя движения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14329" y="4029913"/>
            <a:ext cx="856895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 проводятся без музыки.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должна выполняться в медленном темпе, спокойно, без напряжения, с паузами отдыха, не вызывая дыхательного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42543" r="50558" b="4851"/>
          <a:stretch/>
        </p:blipFill>
        <p:spPr bwMode="auto">
          <a:xfrm>
            <a:off x="395537" y="2015952"/>
            <a:ext cx="4774341" cy="270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УМСТВЕННОЙ ОТСТАЛОСТЬЮ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34028" r="28854" b="25245"/>
          <a:stretch/>
        </p:blipFill>
        <p:spPr bwMode="auto">
          <a:xfrm>
            <a:off x="5940152" y="1167594"/>
            <a:ext cx="2481786" cy="209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УМСТВЕННОЙ ОТСТАЛОСТИ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51570"/>
            <a:ext cx="2952328" cy="4860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951570"/>
            <a:ext cx="2952328" cy="4860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098" y="1815666"/>
            <a:ext cx="2952328" cy="2808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осталась, которая возникает вследствие органического поражения коры головного мозга в пренатальный и натальный и постнатальный периоды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815666"/>
            <a:ext cx="2952328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осталась, которая возникает после определенного периода нормального развития ребенка (после двух лет).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возникает при текущих заболеваниях мозга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585"/>
            <a:ext cx="856895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выдержки из нормативно-правовых документов регламентирующие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отклонениями в состоянии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39845"/>
              </p:ext>
            </p:extLst>
          </p:nvPr>
        </p:nvGraphicFramePr>
        <p:xfrm>
          <a:off x="107504" y="1047750"/>
          <a:ext cx="8784976" cy="38023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08512"/>
                <a:gridCol w="4176464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статьи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Конституция РФ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43 Конституции России</a:t>
                      </a: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"Об образовании в Российской Федерации" от 29.12.2012 N 273-ФЗ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79. Организация получения образования обучающимися с ограниченными возможностями здоровья</a:t>
                      </a:r>
                    </a:p>
                    <a:p>
                      <a:pPr algn="just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"О физической культуре и спорте в Российской Федерации" от 04.12.2007 N 329-ФЗ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31. Адаптивная физическая культура, физическая реабилитация инвалидов и лиц с ограниченными возможностями здоровья. Спорт инвалидов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 ДО (утв. приказом Минобрнауки от 17.10.2013 № 1155)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II. Требования к структуре образовательной программы дошкольного образования и ее объему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 (31 июля 2020 года N 373)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Пункт 16-22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"О социальной защите инвалидов в Российской Федерации" от 24.11.1995 N 181-ФЗ 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19. Образование инвалидов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физического развития и двигательных способностей детей нарушениями интеллекта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206332" y="915566"/>
            <a:ext cx="856895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физическое развитие, двигательные способности, обучаемость и приспособляемость к физической нагрузке оказывает влияние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дефекта, сопутствующие заболевания,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особенности психической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детей.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214329" y="1825581"/>
            <a:ext cx="856895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Психомоторное недоразвитие детей с легкой умственной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замедленном темпе развития локомоторных функций, непродуктивности движений, двигательном беспокойстве и суетливости. Движения бедны, угловаты, недостаточно плавны.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206332" y="2787774"/>
            <a:ext cx="85689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согласованность, точность и темп движений. Они замедленны, неуклюжи, что препятствует формированию механизма – бега, прыжков, метаний.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212474" y="3507854"/>
            <a:ext cx="8568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нарушением двигательной сферы умственно отсталых детей является расстройство координации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простые, и сложные движения вызывают у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14329" y="4227934"/>
            <a:ext cx="85689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 способностей — точности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пространстве; координации движений; ритма движений</a:t>
            </a:r>
          </a:p>
        </p:txBody>
      </p:sp>
    </p:spTree>
    <p:extLst>
      <p:ext uri="{BB962C8B-B14F-4D97-AF65-F5344CB8AC3E}">
        <p14:creationId xmlns:p14="http://schemas.microsoft.com/office/powerpoint/2010/main" val="2537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36385" r="28142" b="5508"/>
          <a:stretch/>
        </p:blipFill>
        <p:spPr bwMode="auto">
          <a:xfrm>
            <a:off x="1178679" y="1631276"/>
            <a:ext cx="6350135" cy="259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ЗАДЕРЖКОЙ ПСИХИЧЕСКОГО РАЗВИТИЯ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7474"/>
            <a:ext cx="8208912" cy="553576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задержкой психического развития по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К.С. Лебединской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951570"/>
            <a:ext cx="5616624" cy="38884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11870" y="2409732"/>
            <a:ext cx="2136070" cy="972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детей с ЗПР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098333"/>
            <a:ext cx="3528392" cy="3654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происхождения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699" y="2571751"/>
            <a:ext cx="3528392" cy="3240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оматогенного происхождения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9699" y="2994245"/>
            <a:ext cx="3528392" cy="3240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сихогенного происхождения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432580"/>
            <a:ext cx="3528392" cy="3240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церебрально-органического происхождения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12495" r="27604" b="4713"/>
          <a:stretch/>
        </p:blipFill>
        <p:spPr bwMode="auto">
          <a:xfrm>
            <a:off x="611560" y="303498"/>
            <a:ext cx="7776864" cy="427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с ЗПР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79512" y="789552"/>
            <a:ext cx="288032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Лечебно-профилактическое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включающее в себя различные мероприятия по сохранению и укреплению здоровья детей с ЗПР в зависимости от их индивидуальных потребностей: лечебная физкультура, массаж, гидромассаж, термотерапия, физиотерапия, фитотерапия, различные виды закаливания и т.д.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50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3287898" y="789687"/>
            <a:ext cx="2592288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Коррекционно-развивающее,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обеспечивающее коррекцию недостатков развития моторики и психомоторики детей с ЗПР на специальных занятиях (коррекционная ритмика) и коррекционную направленность физкультурно-оздоровительной работы в учреждении.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78618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6156176" y="789552"/>
            <a:ext cx="2808312" cy="4016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-образовательное,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направленное на совершенствование двигательного развития детей: улучшение показателей физического развития, физической подготовленности, техники движений, двигательных качеств на занятиях физкультурой и в других различных формах двигательной активности, воспитание у детей правильного отношения к своему здоровью, здорового образа жизни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32" y="35750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и коррекционная работа по физической культуре с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ЗПР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275856" y="1141244"/>
            <a:ext cx="525658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игры, общеразвивающие упражнения с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(флажками, лентами, гимнастическими палками,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обручами, малыми и большими мячами и др.)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1005576"/>
            <a:ext cx="1944216" cy="75608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1869672"/>
            <a:ext cx="1944216" cy="75608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моторики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275856" y="2005340"/>
            <a:ext cx="5256584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имитационным подражанием ходьбы животных,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самомассаж, физкультминутки, упражнения на тренажерах,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гимнастических снарядах, Упражнения с речитативами,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39552" y="2740056"/>
            <a:ext cx="1944216" cy="96582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активности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75856" y="2911341"/>
            <a:ext cx="525658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игры, художественно-музыкальные упражнения: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ритмика, танец, элементы хореографии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ритмопластики, упражнения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коррекцию осанки, сводов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стопы, телосложения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укрепления мышц спины, живота, рук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плечевого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пояса, ног, игры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силы, быстроты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выносливости, гибкости, ловкости, игры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39552" y="3795886"/>
            <a:ext cx="1944216" cy="109183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3275856" y="4093186"/>
            <a:ext cx="525658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 на ориентировку в пространстве,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и коррекцию координационных способностей: согласованности движений рук, ног, головы,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туловища; согласованности движений с дыханием,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равновесия</a:t>
            </a:r>
          </a:p>
        </p:txBody>
      </p:sp>
    </p:spTree>
    <p:extLst>
      <p:ext uri="{BB962C8B-B14F-4D97-AF65-F5344CB8AC3E}">
        <p14:creationId xmlns:p14="http://schemas.microsoft.com/office/powerpoint/2010/main" val="36778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8" t="45111" r="28472" b="5339"/>
          <a:stretch/>
        </p:blipFill>
        <p:spPr bwMode="auto">
          <a:xfrm>
            <a:off x="4211960" y="1059582"/>
            <a:ext cx="3979188" cy="242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НАРУШЕНИЯМИ ОПОРНО-ДВИГАТЕЛЬНОГО АППАРАТА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45111" r="64278" b="5339"/>
          <a:stretch/>
        </p:blipFill>
        <p:spPr bwMode="auto">
          <a:xfrm>
            <a:off x="539553" y="2432918"/>
            <a:ext cx="2983269" cy="242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9663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ДВИГАТЕЛЬНЫХ НАРУШЕНИЙ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951570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Параличи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движений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Парезы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движений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951570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Дистонии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мышечного тонуса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869672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Гиперкинезы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насильственные движения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869672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Сколиозы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осанки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841780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Атаксии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равновесия и координации движений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841780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1558" y="3921900"/>
            <a:ext cx="3384376" cy="7020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Кинестезии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ощущений движений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14717" r="28035" b="8468"/>
          <a:stretch/>
        </p:blipFill>
        <p:spPr bwMode="auto">
          <a:xfrm>
            <a:off x="683568" y="411510"/>
            <a:ext cx="7774614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физической культуре с детьми с нарушением опорно-двигательного аппарата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67908" y="939594"/>
            <a:ext cx="85689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фронтальных занятий по развитию движений и подвижных игр следует избегать длительного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одних и тех же позах, не допускать долгих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так как это утомляет детей и снижает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 Не следует также чрезмерно возбуждать детей, потому что возбуждение обычно усиливает мышечное напряжение и насильственные движения.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92041" y="2075461"/>
            <a:ext cx="856895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движений у детей не должно быть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задержки дыхания. Дошкольник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ОПД не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произвольно регулировать дыхание и согласовывать его с движением. При выполнении упражнений в первую очередь надо обращать внимание на выдох, а не на вдох. Если дети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дышать через рот, необходимо снизить дозировку упражнений.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201704" y="4191930"/>
            <a:ext cx="856895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корригирующих упражнений наибольшее значение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дыхательные, упражнения на расслабление, на нормализацию поз и положений головы и конечностей, на развитие координации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функций равновесия, на коррекцию осанки и ходьбы, развитие ритма и пространственной организации движений.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92041" y="3219822"/>
            <a:ext cx="856895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стимулировании двигательных функций надо обязательно учитывать возраст ребенка, уровень его интеллектуального развития, его интересы, особенности поведения. Большинство упражнений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увлекательных для ребенка игр, побуждающих его к выполнению тех или иных активных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2614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1"/>
            <a:ext cx="8741096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470"/>
            <a:ext cx="8208912" cy="514951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(включающей, в том числе, детей с ограниченными возможностями здоровья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тяжелыми нарушениями речи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фонетико-фонематическими нарушениями речи в возрасте старше 3 лет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детей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 детей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детей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детей, для детей 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косоглазием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нарушениями опорно-двигательного аппарата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задержкой психического развития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умственной отсталостью легкой степени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умственной отсталостью умеренной, тяжелой в возрасте старше 3 лет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аутизмом только в возрасте старше 3 лет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сложным дефектом (имеющих сочетание 2 или более недостатков в физическом и (или) психическом развитии)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иными ограниченными возможностями здоровья –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разновозрастные (смешанные) группы детей в дошкольных образовательных организациях компенсирующей направленности с учетом возможности организации в них режима дня, соответствующего анатомо-физиологическим особенностям каждой возрастной группы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с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опорно-двигательного аппарата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13113"/>
              </p:ext>
            </p:extLst>
          </p:nvPr>
        </p:nvGraphicFramePr>
        <p:xfrm>
          <a:off x="179511" y="627534"/>
          <a:ext cx="8568954" cy="41943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25"/>
                <a:gridCol w="2376264"/>
                <a:gridCol w="5976665"/>
              </a:tblGrid>
              <a:tr h="637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для точности движений, правильного восприятия пространства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Малышам предлагают бегать и ходить между предметами или передвигаться по специальной план-схеме.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бегают и ходят за звуковым сигналом или по звуковому сигналу.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словесному описанию находят спрятанные предметы, перекладывают их по ориентирам.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322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на координацию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Темп и направление движений постоянно меняется, движения выполняются с одновременным отведением рук и ног, прыжками и хлопками, при этом важен самоконтроль движений.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448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на зрительно-двигательную ориентацию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участвуют в играх, прыгают, метают предметы, сохраняют равновесие и выполняют другие действия, отключив периферическое и центральное зрение.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57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на формирование стопы и осанки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Ребята выполняют повороты с палкой, стоят у стены, сохраняя правильное положение тела, балансируют с грузами, чтобы выработать мышечный корсет, поддерживать тонус мышц пресса, спины и ног.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448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для мышечной релаксации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Чтобы снять зрительное напряжение, используется корригирующая гимнастика, физкультминутки, а при внешних признаках утомления — общерелаксационные упражнения.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57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Игровые упражнения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Подвижные командные игры, соревнования, спартакиады, спортивные игры, эстафеты, элементы всех видов спорта (теннис, хоккей, баскетбол, футбол, прыжки и бег). Игры помогают развить у детей зрительно-двигательные навыки.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  <a:tr h="385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9374" marR="39374" marT="35437" marB="35437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Упражнения для точности движений, правильного восприятия пространства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Малышам предлагают бегать и ходить между предметами или передвигаться по специальной план-схеме.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бегают и ходят за звуковым сигналом или по звуковому сигналу.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словесному описанию находят спрятанные предметы, перекладывают их по ориентирам.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49711" r="53745" b="4197"/>
          <a:stretch/>
        </p:blipFill>
        <p:spPr bwMode="auto">
          <a:xfrm>
            <a:off x="751511" y="2193708"/>
            <a:ext cx="4410909" cy="227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К\Downloads\pnge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79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90" y="141479"/>
            <a:ext cx="8208912" cy="661589"/>
          </a:xfrm>
        </p:spPr>
        <p:txBody>
          <a:bodyPr>
            <a:noAutofit/>
          </a:bodyPr>
          <a:lstStyle/>
          <a:p>
            <a:pPr algn="ctr"/>
            <a:r>
              <a:rPr lang="ru-RU" sz="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НАРУШЕНИЕМ ЭМОЦИОНАЛЬНО-ВОЛЕВОЙ СФЕРЫ И ПОВЕДЕНИЯ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40503" r="31920" b="13408"/>
          <a:stretch/>
        </p:blipFill>
        <p:spPr bwMode="auto">
          <a:xfrm>
            <a:off x="6383547" y="1275607"/>
            <a:ext cx="2057069" cy="227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3607" r="28896" b="6664"/>
          <a:stretch/>
        </p:blipFill>
        <p:spPr bwMode="auto">
          <a:xfrm>
            <a:off x="827584" y="386812"/>
            <a:ext cx="7376815" cy="407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0" y="502590"/>
            <a:ext cx="4262601" cy="395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5364088" y="357504"/>
            <a:ext cx="3096344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у детей с расстройством аутистического спектра нарушена крупная и мелкая моторика, координация движений. 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364088" y="2544346"/>
            <a:ext cx="3096344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Плавность, точность и ритмичность движений прослеживаются не всегда, в телесном и окружающем пространстве дети с РАС ориентируются с трудом.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427984" y="803535"/>
            <a:ext cx="1008112" cy="43357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7984" y="3419296"/>
            <a:ext cx="1008112" cy="43357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179512" y="141480"/>
            <a:ext cx="85689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адаптивной физической культуре необходимо начинать с того, что ребенку уже знакомо, и что он умеет выполнять.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79512" y="1005576"/>
            <a:ext cx="856895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материал необходимо вводить постепенно, чтобы не вызвать негативные реакции на занятия или полный отказ от них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528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179512" y="1869672"/>
            <a:ext cx="85689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особенности ребенка, его интересы и уровень развития.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02" y="143762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7"/>
          <p:cNvSpPr txBox="1"/>
          <p:nvPr/>
        </p:nvSpPr>
        <p:spPr>
          <a:xfrm>
            <a:off x="179512" y="2787774"/>
            <a:ext cx="85689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с РАС необходим твердый график занятий и четкая структура занятия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8" y="2355726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8"/>
          <p:cNvSpPr txBox="1"/>
          <p:nvPr/>
        </p:nvSpPr>
        <p:spPr>
          <a:xfrm>
            <a:off x="179512" y="3705877"/>
            <a:ext cx="3672408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 приветствия и прощания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275785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9"/>
          <p:cNvSpPr txBox="1"/>
          <p:nvPr/>
        </p:nvSpPr>
        <p:spPr>
          <a:xfrm>
            <a:off x="4978873" y="3705877"/>
            <a:ext cx="3767067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выполнения упражнений на занятии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273828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ЗАНЯТИЯ НЕОБХОДИМО ВКЛЮЧАТЬ: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79512" y="789552"/>
            <a:ext cx="3312368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коррекцию и развитие общей и мелкой моторики, активизацию межполушарного взаимодействия (пальчиковые игры, игры с различными фактурными поверхностями).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50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"/>
          <p:cNvSpPr txBox="1"/>
          <p:nvPr/>
        </p:nvSpPr>
        <p:spPr>
          <a:xfrm>
            <a:off x="4716016" y="2625756"/>
            <a:ext cx="403244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включающие лазания, залезания,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перелезания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ползания различными способами (можно использовать различные спортивные модули, комплексы, либо выстроить полосу препятствий из подручных материалов с учетом техники безопасности)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5568895" y="878998"/>
            <a:ext cx="3168352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освоение телесного и окружающего пространства (задания можно выполнять в различных исходных положениях).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536000" y="3147814"/>
            <a:ext cx="331236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занятия, а также между заданиями и упражнениями необходимо использовать самомассаж, растяжки и дыхательные упражнения.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35750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трелка вниз 26"/>
          <p:cNvSpPr/>
          <p:nvPr/>
        </p:nvSpPr>
        <p:spPr>
          <a:xfrm>
            <a:off x="3495522" y="572368"/>
            <a:ext cx="683568" cy="250622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463988" y="555526"/>
            <a:ext cx="683568" cy="214993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179512" y="141481"/>
            <a:ext cx="85689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упражнения для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РАС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50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287524" y="851504"/>
            <a:ext cx="85689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мячом, которые развивают моторные навыки в процессе движения ребенком за мячом, а также зрительные навыки при становлении зрительного контакта за объектом: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9" y="3123689"/>
            <a:ext cx="3097801" cy="176350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395536" y="2175142"/>
            <a:ext cx="331236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перекатывание мяча к себе —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27" y="1707654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" y="1851670"/>
            <a:ext cx="665163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3"/>
          <p:cNvSpPr txBox="1"/>
          <p:nvPr/>
        </p:nvSpPr>
        <p:spPr>
          <a:xfrm>
            <a:off x="5449984" y="2175142"/>
            <a:ext cx="331236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ловля мяча двумя руками, подбрасывание мяча, усложнение – отбивание мяча от пола.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40" y="3363838"/>
            <a:ext cx="2412268" cy="16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13459" r="28707" b="5151"/>
          <a:stretch/>
        </p:blipFill>
        <p:spPr bwMode="auto">
          <a:xfrm>
            <a:off x="683568" y="627534"/>
            <a:ext cx="7488832" cy="417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сложных дефектов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636" y="627534"/>
            <a:ext cx="81988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имеет генетическое, а второй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экзогенное происхождение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наоборот (например, 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наследует выраженную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 по линии матери,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двигательной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приобрел в результате родовой травмы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 обусловлены разными генетическими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действующими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друг от друга (например,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слуха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наследуется по линии отца, а нарушение зрения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матери);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обусловлен разными экзогенными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действующими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(например, 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 нарушение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в результате перенесенной скарлатины,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нарушение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наступило от травмы позвоночника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представляют собой разные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одного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того же наследственного синдрома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 возникли в результате действия одного и 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экзогенного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фактора.</a:t>
            </a:r>
          </a:p>
        </p:txBody>
      </p:sp>
    </p:spTree>
    <p:extLst>
      <p:ext uri="{BB962C8B-B14F-4D97-AF65-F5344CB8AC3E}">
        <p14:creationId xmlns:p14="http://schemas.microsoft.com/office/powerpoint/2010/main" val="28635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480"/>
            <a:ext cx="8568952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высокого риска относятся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699542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выявленным поражением какой-либо 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(тяжелое поражение ЦНС, глубокое поражение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слуха, зрения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движений);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врожденными множественными пороками развития;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недоношенные дети;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 которых перенесли во время беременности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токсоплазмоз, грипп и др.);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перенесшие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нейроинфекцию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(менингит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возрасте;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рожденные матерями, имеющими такие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заболевания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(диабет, хронические заболевания почек,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гепатит и др.);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семей, где отмечалось рождение родственников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поражениями;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сразу после рождения обнаруживаются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глотания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2" y="141480"/>
            <a:ext cx="8741096" cy="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585"/>
            <a:ext cx="8208912" cy="661589"/>
          </a:xfrm>
        </p:spPr>
        <p:txBody>
          <a:bodyPr>
            <a:noAutofit/>
          </a:bodyPr>
          <a:lstStyle/>
          <a:p>
            <a:pPr algn="ctr"/>
            <a:endParaRPr lang="ru-RU" sz="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АДАПТИВНОЙ ФК КАК ВИДА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физического развития детей с ограниченными возможностями здоровья, формирование у детей с ОВЗ осознанного отношения к своим силам и уверенности в них, потребность в систематических занятиях физическими упражнениями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indent="-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дефекта путем обеспечения рациональной двигательной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методы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сознания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сопутствующих заболеваний и вторичных отклонений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компенсация наличных возможностей инвалида и человека с отклонениями путем развития, сохранения и использования в новом качестве телесно-двигательных характеристик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сопутствующих заболеваний и вторичных отклонений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физических и психических качеств</a:t>
            </a:r>
          </a:p>
          <a:p>
            <a:pPr indent="-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социализации детей через совместные игры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92" y="249493"/>
            <a:ext cx="8208912" cy="66158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(виды) адаптивной физической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(образование)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(вид) АФК, удовлетворяющий потребности индивида с отклонениями в состоянии здоровья в его подготовке к жизни, бытовой и трудовой деятельности; в формировании положительного и активного отношения к АФК.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двигательная реакция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(вид) АФК, позволяющий удовлетворить потребности человека с отклонениями в состоянии здоровья (включая инвалида) в отдыхе, развлечении, интересном проведении досуга, смене вида деятельности, получении удовольствия, в общении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Адаптивный спорт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компонент (вид) АФК, удовлетворяющий потребности личности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максимально возможной самореализации своих способностей, сопоставлении их со способностями других людей; потребности в коммуникативной деятельности и социализации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двигательная реакция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компонент (вид) АФК, позволяющий удовлетворить потребности человека с отклонениями в состоянии здоровья (включая инвалида) в отдыхе, развлечении, интересном проведении досуга, смене вида деятельности, получении удовольствия, в общении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Креативные (художественно-музыкальные) телесно-ориентированные практики АФК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компонент (вид) АФК, удовлетворяющий потребности человека с отклонениями в состоянии здоровья (включая инвалида)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творческом саморазвитии, самовыражении духовной сущности через движение, музыку, образ (в том числе художественный), другие средства искусства.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92" y="249493"/>
            <a:ext cx="8208912" cy="66158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АДАПТИВНОЙ ФИЗИЧЕСКОЙ КУЛЬТУРЫ</a:t>
            </a:r>
          </a:p>
          <a:p>
            <a:pPr algn="just"/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Общеметодические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неспециального физкультурного образования лиц с ограниченными возможностями и инвалидов подчинен общим дидактическим закономерностям, которые одинаково важны для решения задач, воспитания, обучения, развития личности. Успех педагогической деятельности определяется ни только нравственными, правовыми, этическими категориями, но главное – профессиональной компетентностью, научной обоснованностью учебных программ, особенно авторских, которые часто используются в практике АФК.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научности;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сознательности и активности;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наглядности;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систематичности и последовательности;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прочности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ИГК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0"/>
            <a:ext cx="8741096" cy="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92" y="249493"/>
            <a:ext cx="8208912" cy="66158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АДАПТИВНОЙ ФИЗИЧЕСКОЙ КУЛЬТУРЫ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принципы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 педагогические детерминанты культурного и духовного развития личности и общества в целом, включая инвалидов и лиц с ограниченными функциональными возможностями, а также существующие противоречия.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гуманистической направленности;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физкультурного образования;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социализации;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приоритетной роли социума.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4047</Words>
  <Application>Microsoft Office PowerPoint</Application>
  <PresentationFormat>Экран (16:9)</PresentationFormat>
  <Paragraphs>435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Адаптивная физическая культура в дошкольных образовательных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физическая культура в дошкольных образовательных учреждения</dc:title>
  <dc:creator>ИГК</dc:creator>
  <cp:lastModifiedBy>ИГК</cp:lastModifiedBy>
  <cp:revision>88</cp:revision>
  <dcterms:created xsi:type="dcterms:W3CDTF">2021-10-05T05:33:23Z</dcterms:created>
  <dcterms:modified xsi:type="dcterms:W3CDTF">2021-10-21T05:15:15Z</dcterms:modified>
</cp:coreProperties>
</file>