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4" r:id="rId3"/>
    <p:sldId id="475" r:id="rId4"/>
    <p:sldId id="476" r:id="rId5"/>
    <p:sldId id="435" r:id="rId6"/>
    <p:sldId id="447" r:id="rId7"/>
    <p:sldId id="477" r:id="rId8"/>
    <p:sldId id="436" r:id="rId9"/>
    <p:sldId id="454" r:id="rId10"/>
    <p:sldId id="452" r:id="rId11"/>
    <p:sldId id="470" r:id="rId12"/>
    <p:sldId id="466" r:id="rId13"/>
    <p:sldId id="471" r:id="rId14"/>
    <p:sldId id="472" r:id="rId15"/>
    <p:sldId id="473" r:id="rId16"/>
    <p:sldId id="474" r:id="rId17"/>
    <p:sldId id="462" r:id="rId18"/>
    <p:sldId id="469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3300"/>
    <a:srgbClr val="EFFE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68" autoAdjust="0"/>
    <p:restoredTop sz="9466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C192-1A64-45A4-A3C6-E30D9FB3EA4A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0B7B2-38EC-44B2-A20F-28E6C80E06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9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2EB6D-BA40-4216-B2C8-939BE37F372A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78CB3-CB44-4D21-BB22-544DC75DD8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7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78CB3-CB44-4D21-BB22-544DC75DD83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28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4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102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ЦППМСП\Стиль\фон1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BC82A-A24F-48E9-8EE8-613F6F29E9AC}" type="datetimeFigureOut">
              <a:rPr lang="ru-RU"/>
              <a:pPr>
                <a:defRPr/>
              </a:pPr>
              <a:t>13.04.2022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F6A0F7-7751-45B6-8FB3-4581190C9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281F-E685-49CB-A075-E30583C14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39A1-0817-4FD7-A021-801256CDF2CB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3C400-AB0F-47F5-8E54-304A424F28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reestr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124744"/>
            <a:ext cx="8581540" cy="3456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Городское методическое объединение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83425"/>
                </a:solidFill>
                <a:uLnTx/>
                <a:uFillTx/>
                <a:latin typeface="+mj-lt"/>
                <a:ea typeface="+mj-ea"/>
                <a:cs typeface="+mj-cs"/>
              </a:rPr>
              <a:t>«Коррекционно-развивающая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E83425"/>
                </a:solidFill>
                <a:uLnTx/>
                <a:uFillTx/>
                <a:latin typeface="+mj-lt"/>
                <a:ea typeface="+mj-ea"/>
                <a:cs typeface="+mj-cs"/>
              </a:rPr>
              <a:t> работа с детьми с ограниченными возможностями здоровья»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6142537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Ирбит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886670"/>
            <a:ext cx="5701220" cy="121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ГМО: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Сибирцева Мария Валерьевна, учитель-дефектолог</a:t>
            </a:r>
          </a:p>
          <a:p>
            <a:pPr>
              <a:lnSpc>
                <a:spcPct val="107000"/>
              </a:lnSpc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Бессонова Евгения Сергеевна,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учитель-дефектолог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80563"/>
            <a:ext cx="8437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Муниципальное бюджетное дошкольное образовательное учреждение </a:t>
            </a: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«город Ирбит» 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«Детский сад компенсирующего вида № 2»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АОП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686" y="1088368"/>
            <a:ext cx="86158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 воспитателя в соответствии с направлениями развития ребенка, представленными в пяти образовательных областях.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Направления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педагогов-специалистов по коррекции развития ребёнка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ОВЗ: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Коррекционно-образовательная деятельность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учителя-дефектолога.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Коррекционно-образовательная деятельность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учителя-логопеда.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Коррекционно-образовательная деятельность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педагога-психолога.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Коррекционно-образовательная деятельность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музыкального руководителя.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инструктора по физической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деятельности ребёнка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ОВЗ.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групповые занятия - основная форма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с ОВЗ.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9785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</a:rPr>
              <a:t>2.7. Коррекционно-образовательная деятельность инструктора по физической </a:t>
            </a:r>
            <a:r>
              <a:rPr lang="ru-RU" sz="2400" b="1" dirty="0" smtClean="0">
                <a:latin typeface="Times New Roman" panose="02020603050405020304" pitchFamily="18" charset="0"/>
              </a:rPr>
              <a:t>культуре.</a:t>
            </a:r>
            <a:endParaRPr lang="ru-RU" sz="2400" dirty="0"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862" y="1562465"/>
            <a:ext cx="8856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по физической культуре обобщает и систематизирует теоретические и практические сведения, позволяющие рационально строить коррекционный процесс, получать положительные сдвиги в развитии организма, формировать и корректировать в соответствии с возрастными и физическими особенностями правильное выполнение двигательных умений и навыков (двигательных качеств).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03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9785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</a:rPr>
              <a:t>2.7. Коррекционно-образовательная деятельность инструктора по физической </a:t>
            </a:r>
            <a:r>
              <a:rPr lang="ru-RU" b="1" dirty="0" smtClean="0">
                <a:latin typeface="Times New Roman" panose="02020603050405020304" pitchFamily="18" charset="0"/>
              </a:rPr>
              <a:t>культуре.</a:t>
            </a:r>
            <a:endParaRPr lang="ru-RU" dirty="0">
              <a:effectLst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35989"/>
              </p:ext>
            </p:extLst>
          </p:nvPr>
        </p:nvGraphicFramePr>
        <p:xfrm>
          <a:off x="107504" y="1016116"/>
          <a:ext cx="8579295" cy="57695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56983"/>
                <a:gridCol w="6922312"/>
              </a:tblGrid>
              <a:tr h="452966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 </a:t>
                      </a: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и педагогические условия реализации программы коррекционной работы</a:t>
                      </a:r>
                    </a:p>
                  </a:txBody>
                  <a:tcPr marL="57759" marR="57759" marT="0" marB="0"/>
                </a:tc>
              </a:tr>
              <a:tr h="2944280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Коррекционная направленность в работе по физической культуре</a:t>
                      </a:r>
                    </a:p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80975" algn="l"/>
                          <a:tab pos="540385" algn="l"/>
                          <a:tab pos="5930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для развития основных движений, их техники и двигательных качеств разные формы организации двигательной деятельности: физкультурные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занятия….</a:t>
                      </a:r>
                    </a:p>
                    <a:p>
                      <a:pPr algn="just">
                        <a:tabLst>
                          <a:tab pos="180975" algn="l"/>
                          <a:tab pos="540385" algn="l"/>
                          <a:tab pos="59309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 выполнять физические упражнения в коллективе сверстников, развивать способность пространственной ориентировке в построениях, перестроениях.</a:t>
                      </a:r>
                    </a:p>
                    <a:p>
                      <a:pPr algn="just">
                        <a:tabLst>
                          <a:tab pos="180975" algn="l"/>
                          <a:tab pos="540385" algn="l"/>
                          <a:tab pos="5930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качественной стороны движений — ловкости, гибкости, силы, выносливости.</a:t>
                      </a:r>
                    </a:p>
                    <a:p>
                      <a:pPr algn="just">
                        <a:tabLst>
                          <a:tab pos="180975" algn="l"/>
                          <a:tab pos="540385" algn="l"/>
                          <a:tab pos="5930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точность произвольных движений, учить детей переключаться с одного движения на другое.</a:t>
                      </a:r>
                    </a:p>
                    <a:p>
                      <a:pPr algn="just">
                        <a:tabLst>
                          <a:tab pos="180975" algn="l"/>
                          <a:tab pos="540385" algn="l"/>
                          <a:tab pos="5930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детей выполнять упражнения по словесной инструкции взрослых и давать словесный отчет о выполненном движении или последовательности из двух-четырех движений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</a:tr>
              <a:tr h="2111982">
                <a:tc>
                  <a:txBody>
                    <a:bodyPr/>
                    <a:lstStyle/>
                    <a:p>
                      <a:pPr>
                        <a:tabLst>
                          <a:tab pos="180975" algn="l"/>
                          <a:tab pos="540385" algn="l"/>
                          <a:tab pos="59309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Коррекция недостатков и развитие ручной моторики</a:t>
                      </a:r>
                    </a:p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80975" algn="l"/>
                          <a:tab pos="540385" algn="l"/>
                          <a:tab pos="59309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Дифференцированно применять игры и упражнения для нормализации мышечного тонуса.</a:t>
                      </a:r>
                    </a:p>
                    <a:p>
                      <a:pPr algn="just">
                        <a:tabLst>
                          <a:tab pos="180975" algn="l"/>
                          <a:tab pos="540385" algn="l"/>
                          <a:tab pos="59309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движения хватания, совершенствовать разные виды захвата крупных и мелких предметов разной формы.</a:t>
                      </a:r>
                    </a:p>
                    <a:p>
                      <a:pPr algn="just">
                        <a:tabLst>
                          <a:tab pos="180975" algn="l"/>
                          <a:tab pos="540385" algn="l"/>
                          <a:tab pos="59309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детей специфические действия пальцами рук в играх с мелкими предметами и игрушками разной фактуры: кручение,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2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9785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</a:rPr>
              <a:t>2.7. Коррекционно-образовательная деятельность инструктора по физической </a:t>
            </a:r>
            <a:r>
              <a:rPr lang="ru-RU" b="1" dirty="0" smtClean="0">
                <a:latin typeface="Times New Roman" panose="02020603050405020304" pitchFamily="18" charset="0"/>
              </a:rPr>
              <a:t>культуре.</a:t>
            </a:r>
            <a:endParaRPr lang="ru-RU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721522"/>
              </p:ext>
            </p:extLst>
          </p:nvPr>
        </p:nvGraphicFramePr>
        <p:xfrm>
          <a:off x="251520" y="1058651"/>
          <a:ext cx="8640960" cy="46252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34234"/>
                <a:gridCol w="6506726"/>
              </a:tblGrid>
              <a:tr h="315592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Разделы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Упражнения и игры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11" marR="60111" marT="0" marB="0"/>
                </a:tc>
              </a:tr>
              <a:tr h="2780754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Общеразвивающие, коррекционно- развивающие упражнения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упражнения на развитие координационных способностей, стимулирующие вестибулярный аппарат: вставание на четвереньки, ползание в этом положении, вставание на колени, затем на ноги. Движения рук и ног с перекрестной координацией, одновременные и однонаправленные движения рукой и ногой (при помощи инструктора). Упражнения с большими и малыми мячами;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упражнения на развитие силы разных групп мышц: сгибание-разгибание рук, ног в упоре, поднимание ног из положения лежа на спине, отталкивание от пола в прыжках на двух ногах на месте и с продвижением вперед (при помощи инструктора), отталкивание от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опоры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……….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11" marR="60111" marT="0" marB="0"/>
                </a:tc>
              </a:tr>
              <a:tr h="63118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Двигательные умения и навыки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(с опорой и при помощи инструктора), броски, передачи, ловля мяча, лазание, перелазанные, ползание, перекаты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11" marR="60111" marT="0" marB="0"/>
                </a:tc>
              </a:tr>
              <a:tr h="897694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Игровые упражнения и подвижные игры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11" marR="60111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«Как я одеваюсь», «Как я причёсываюсь», «Как я раздеваюсь», «Запрещенное движение», «Кто быстрей ударит в бубен», «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Дотолкай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мешок», «Докати мячи», «Метко в цель», «Кто дальше бросит»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11" marR="60111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6004" y="580526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</a:rPr>
              <a:t>Предполагаемый результат. </a:t>
            </a:r>
            <a:r>
              <a:rPr lang="ru-RU" dirty="0">
                <a:latin typeface="Times New Roman" panose="02020603050405020304" pitchFamily="18" charset="0"/>
              </a:rPr>
              <a:t>У мальчика повысилась физическая выносливость, контролирует свои действия. </a:t>
            </a:r>
            <a:r>
              <a:rPr lang="ru-RU" dirty="0" smtClean="0">
                <a:latin typeface="Times New Roman" panose="02020603050405020304" pitchFamily="18" charset="0"/>
              </a:rPr>
              <a:t>Выполняет </a:t>
            </a:r>
            <a:r>
              <a:rPr lang="ru-RU" dirty="0">
                <a:latin typeface="Times New Roman" panose="02020603050405020304" pitchFamily="18" charset="0"/>
              </a:rPr>
              <a:t>упражнения, предусмотренные программой.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01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76672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</a:rPr>
              <a:t>2.6. Коррекционно-образовательная деятельность музыкального руководителя.</a:t>
            </a:r>
            <a:endParaRPr lang="ru-RU" sz="2000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604" y="2060848"/>
            <a:ext cx="8463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Коррекционная деятельность музыкального руководителя осуществляется через НОД, праздники, развлечения, аудиальное развитие,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музыкотерапию,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различные</a:t>
            </a:r>
            <a:r>
              <a:rPr lang="ru-RU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виды фантазирования,</a:t>
            </a:r>
            <a:r>
              <a:rPr lang="ru-RU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режимные</a:t>
            </a:r>
            <a:r>
              <a:rPr lang="ru-RU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моменты</a:t>
            </a:r>
            <a:r>
              <a:rPr lang="ru-RU" sz="20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</a:t>
            </a:r>
            <a:r>
              <a:rPr lang="ru-RU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возрастным</a:t>
            </a:r>
            <a:r>
              <a:rPr lang="ru-RU" sz="20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коррекционным</a:t>
            </a:r>
            <a:r>
              <a:rPr lang="ru-RU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потребностям</a:t>
            </a:r>
            <a:r>
              <a:rPr lang="ru-RU" sz="20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ребёнка.</a:t>
            </a:r>
            <a:endParaRPr lang="ru-RU" sz="2000" dirty="0"/>
          </a:p>
          <a:p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Развитие чувство ритма и произвольности движений через музыкальные средства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13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25072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</a:rPr>
              <a:t>2.6. Коррекционно-образовательная деятельность музыкального руководителя.</a:t>
            </a:r>
            <a:endParaRPr lang="ru-RU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52505"/>
              </p:ext>
            </p:extLst>
          </p:nvPr>
        </p:nvGraphicFramePr>
        <p:xfrm>
          <a:off x="361718" y="980728"/>
          <a:ext cx="8229600" cy="487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9444"/>
                <a:gridCol w="6640156"/>
              </a:tblGrid>
              <a:tr h="14118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работы</a:t>
                      </a: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42875" algn="l"/>
                          <a:tab pos="540385" algn="l"/>
                          <a:tab pos="72834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коррекционной работы</a:t>
                      </a:r>
                    </a:p>
                  </a:txBody>
                  <a:tcPr marL="57759" marR="57759" marT="0" marB="0"/>
                </a:tc>
              </a:tr>
              <a:tr h="847133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 музыки</a:t>
                      </a: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42875" algn="l"/>
                          <a:tab pos="540385" algn="l"/>
                          <a:tab pos="72834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Привлекать к прослушиванию музыки, побуждая к слуховому сосредоточению и нацеливанию на восприятие музыкальной гармонии.</a:t>
                      </a:r>
                    </a:p>
                    <a:p>
                      <a:pPr algn="just">
                        <a:tabLst>
                          <a:tab pos="142875" algn="l"/>
                          <a:tab pos="540385" algn="l"/>
                          <a:tab pos="72834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Побуждать различать и по-разному реагировать на музыку маршевого и плясового, спокойного и веселого характеров, вызывая соответствующие эмоции и двигательные реакции.</a:t>
                      </a:r>
                    </a:p>
                    <a:p>
                      <a:pPr algn="just">
                        <a:tabLst>
                          <a:tab pos="142875" algn="l"/>
                          <a:tab pos="540385" algn="l"/>
                          <a:tab pos="72834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в организации различных занятий с ребенком музыкальную деятельность как средство для активизации и повышения эмоционального фона восприятия окружающего.</a:t>
                      </a:r>
                    </a:p>
                  </a:txBody>
                  <a:tcPr marL="57759" marR="57759" marT="0" marB="0"/>
                </a:tc>
              </a:tr>
              <a:tr h="282378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Пение </a:t>
                      </a: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233045" algn="l"/>
                          <a:tab pos="540385" algn="l"/>
                          <a:tab pos="728345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Развивать певческие способности детей (чистота исполнения, интонирование, дыхание, дикция, слаженность); учить пропевать по возможности все слова песни, соблюдая ее темп, ритм, мелодию.</a:t>
                      </a:r>
                    </a:p>
                  </a:txBody>
                  <a:tcPr marL="57759" marR="57759" marT="0" marB="0"/>
                </a:tc>
              </a:tr>
              <a:tr h="705944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 способности </a:t>
                      </a:r>
                    </a:p>
                  </a:txBody>
                  <a:tcPr marL="57759" marR="57759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233045" algn="l"/>
                          <a:tab pos="540385" algn="l"/>
                          <a:tab pos="72834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Привлекать детей к музыкальной деятельности, т. е. элементарной игре на дудочке, ксилофоне, губной гармошке, барабане и пр., к сольной и оркестровой игре на детских музыкальных инструментах.</a:t>
                      </a:r>
                    </a:p>
                    <a:p>
                      <a:pPr algn="just">
                        <a:tabLst>
                          <a:tab pos="233045" algn="l"/>
                          <a:tab pos="540385" algn="l"/>
                          <a:tab pos="72834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детей выполнять движения в соответствии с изменением характера музыки (быстро — медленно); самостоятельно придумывать и выполнять движения под разную музыку (вальс, марш, полька); развивать эмоциональность и свободу проявлений творчества в музыкальных играх.</a:t>
                      </a:r>
                    </a:p>
                  </a:txBody>
                  <a:tcPr marL="57759" marR="57759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5849666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</a:rPr>
              <a:t>Предполагаемый результат. </a:t>
            </a:r>
            <a:r>
              <a:rPr lang="ru-RU" sz="1600" dirty="0">
                <a:latin typeface="Times New Roman" panose="02020603050405020304" pitchFamily="18" charset="0"/>
              </a:rPr>
              <a:t>Ребёнок отзывчив на музыку, слышит изменения в темпе, контролирует выполнение движений под музыкальное сопровождение.</a:t>
            </a: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538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25072"/>
            <a:ext cx="8820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</a:rPr>
              <a:t>2.6. Коррекционно-образовательная деятельность музыкального руководителя.</a:t>
            </a:r>
            <a:endParaRPr lang="ru-RU" dirty="0">
              <a:effectLst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898076"/>
              </p:ext>
            </p:extLst>
          </p:nvPr>
        </p:nvGraphicFramePr>
        <p:xfrm>
          <a:off x="179512" y="908720"/>
          <a:ext cx="8640960" cy="55748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453669"/>
                <a:gridCol w="4187291"/>
              </a:tblGrid>
              <a:tr h="199203">
                <a:tc>
                  <a:txBody>
                    <a:bodyPr/>
                    <a:lstStyle/>
                    <a:p>
                      <a:pPr marL="767080" marR="530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</a:t>
                      </a:r>
                      <a:r>
                        <a:rPr lang="en-US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развивающей</a:t>
                      </a:r>
                      <a:r>
                        <a:rPr lang="en-US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68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r>
                        <a:rPr lang="ru-RU" sz="1600" spc="-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приёмы</a:t>
                      </a:r>
                      <a:r>
                        <a:rPr lang="ru-RU" sz="16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600" spc="-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образовательного</a:t>
                      </a: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57935">
                <a:tc>
                  <a:txBody>
                    <a:bodyPr/>
                    <a:lstStyle/>
                    <a:p>
                      <a:pPr marL="180340" marR="6032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Продолжать</a:t>
                      </a:r>
                      <a:r>
                        <a:rPr lang="ru-RU" sz="1600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воспитывать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ребёнка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музыкальным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инструментам,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эмоциональное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музыки,</a:t>
                      </a:r>
                      <a:r>
                        <a:rPr lang="ru-RU" sz="1600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……..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marL="180340" marR="55880"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Совместно-организованная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деятельность: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движения;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пальчиковая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гимнастика;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восприятие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музыки,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распевание,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пение;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ритмика,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музыкальные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подвижные</a:t>
                      </a:r>
                      <a:r>
                        <a:rPr lang="ru-RU" sz="16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игры;</a:t>
                      </a:r>
                      <a:r>
                        <a:rPr lang="ru-RU" sz="16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аудиальное</a:t>
                      </a:r>
                      <a:r>
                        <a:rPr lang="ru-RU" sz="16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развитие.</a:t>
                      </a:r>
                    </a:p>
                    <a:p>
                      <a:pPr marL="180340" marR="58420"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детей: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пропевание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потешек,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попевок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праздники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развлечения.</a:t>
                      </a:r>
                      <a:r>
                        <a:rPr lang="ru-RU" sz="16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</a:t>
                      </a:r>
                      <a:r>
                        <a:rPr lang="ru-RU" sz="16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слуха.</a:t>
                      </a:r>
                    </a:p>
                    <a:p>
                      <a:pPr marL="180340" marR="59690"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Самостоятельная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детей: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игра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детских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музыкальных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инструментах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музыкальных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игровых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уголках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(погремушка,</a:t>
                      </a:r>
                      <a:r>
                        <a:rPr lang="ru-RU" sz="16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колокольчик,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маракас).</a:t>
                      </a:r>
                    </a:p>
                    <a:p>
                      <a:pPr marL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Взаимодействие</a:t>
                      </a:r>
                      <a:r>
                        <a:rPr lang="ru-RU" sz="1600" spc="38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 </a:t>
                      </a:r>
                      <a:r>
                        <a:rPr lang="ru-RU" sz="16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родителями: Консультации  </a:t>
                      </a:r>
                      <a:r>
                        <a:rPr lang="ru-RU" sz="1600" spc="8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 </a:t>
                      </a:r>
                      <a:r>
                        <a:rPr lang="ru-RU" sz="1600" spc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темам</a:t>
                      </a:r>
                    </a:p>
                    <a:p>
                      <a:pPr marL="180340" marR="60325" algn="just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«Музыкотерапия дома», «Поём вместе», «Музыкальные игры для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ребенка с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ОВЗ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 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97609">
                <a:tc>
                  <a:txBody>
                    <a:bodyPr/>
                    <a:lstStyle/>
                    <a:p>
                      <a:pPr marL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Продолжать</a:t>
                      </a:r>
                      <a:r>
                        <a:rPr lang="ru-RU" sz="1600" spc="16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600" spc="1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основных</a:t>
                      </a:r>
                      <a:r>
                        <a:rPr lang="ru-RU" sz="1600" spc="15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движений:</a:t>
                      </a:r>
                      <a:r>
                        <a:rPr lang="ru-RU" sz="1600" spc="15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(ходьба,</a:t>
                      </a:r>
                      <a:r>
                        <a:rPr lang="ru-RU" sz="1600" spc="19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взмахи</a:t>
                      </a:r>
                      <a:r>
                        <a:rPr lang="ru-RU" sz="1600" spc="18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рук, хлопки</a:t>
                      </a: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ладоши).</a:t>
                      </a:r>
                      <a:r>
                        <a:rPr lang="ru-RU" sz="16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«Зайки</a:t>
                      </a:r>
                      <a:r>
                        <a:rPr lang="ru-RU" sz="1600" spc="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лесу</a:t>
                      </a:r>
                      <a:r>
                        <a:rPr lang="ru-RU" sz="1600" spc="-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бегут»</a:t>
                      </a:r>
                      <a:r>
                        <a:rPr lang="ru-RU" sz="16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муз.</a:t>
                      </a:r>
                      <a:r>
                        <a:rPr lang="ru-RU" sz="1600" spc="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</a:t>
                      </a:r>
                      <a:r>
                        <a:rPr lang="ru-RU" sz="1600" spc="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Гречанинова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…..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09">
                <a:tc>
                  <a:txBody>
                    <a:bodyPr/>
                    <a:lstStyle/>
                    <a:p>
                      <a:pPr marL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Продолжать</a:t>
                      </a:r>
                      <a:r>
                        <a:rPr lang="ru-RU" sz="16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600" spc="3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элементарные</a:t>
                      </a:r>
                      <a:r>
                        <a:rPr lang="ru-RU" sz="1600" spc="3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плясовые</a:t>
                      </a:r>
                      <a:r>
                        <a:rPr lang="ru-RU" sz="1600" spc="3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навыки:</a:t>
                      </a:r>
                      <a:r>
                        <a:rPr lang="ru-RU" sz="1600" spc="33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топать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ногами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617">
                <a:tc>
                  <a:txBody>
                    <a:bodyPr/>
                    <a:lstStyle/>
                    <a:p>
                      <a:pPr marL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Продолжать</a:t>
                      </a:r>
                      <a:r>
                        <a:rPr lang="ru-RU" sz="1600" spc="2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</a:t>
                      </a:r>
                      <a:r>
                        <a:rPr lang="ru-RU" sz="16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активность</a:t>
                      </a:r>
                      <a:r>
                        <a:rPr lang="ru-RU" sz="1600" spc="2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spc="2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играх,</a:t>
                      </a:r>
                      <a:r>
                        <a:rPr lang="ru-RU" sz="1600" spc="23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плясках.</a:t>
                      </a:r>
                      <a:r>
                        <a:rPr lang="ru-RU" sz="1600" spc="2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3579">
                <a:tc>
                  <a:txBody>
                    <a:bodyPr/>
                    <a:lstStyle/>
                    <a:p>
                      <a:pPr marL="180340" marR="6096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Продолжать развитие эмоциональной отзывчивости на музыку («Зайки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лесу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бегут»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муз.</a:t>
                      </a:r>
                      <a:r>
                        <a:rPr lang="ru-RU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Гречанинова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pc="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spc="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60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Продолжать развитие координации движений:         «Пальчики-ручки», ……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033">
                <a:tc>
                  <a:txBody>
                    <a:bodyPr/>
                    <a:lstStyle/>
                    <a:p>
                      <a:pPr marL="1803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Продолжать формировать</a:t>
                      </a:r>
                      <a:r>
                        <a:rPr lang="ru-RU" sz="1600" spc="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активного</a:t>
                      </a:r>
                      <a:r>
                        <a:rPr lang="ru-RU" sz="1600" spc="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подпевания</a:t>
                      </a:r>
                      <a:r>
                        <a:rPr lang="ru-RU" sz="16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отдельных</a:t>
                      </a:r>
                      <a:r>
                        <a:rPr lang="ru-RU" sz="16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слогов:</a:t>
                      </a:r>
                      <a:r>
                        <a:rPr lang="ru-RU" sz="1600" spc="-1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Да-да-да,</a:t>
                      </a:r>
                      <a:r>
                        <a:rPr lang="ru-RU" sz="1600" spc="-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Га-га-га.</a:t>
                      </a:r>
                      <a:r>
                        <a:rPr lang="ru-RU" sz="1600" spc="-25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Би-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39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Требования к титульному листу АОП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1124744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Наименование ОУ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8112" y="1597442"/>
            <a:ext cx="23042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ПРИНЯТО:</a:t>
            </a:r>
          </a:p>
          <a:p>
            <a:r>
              <a:rPr lang="ru-RU" sz="1600" dirty="0"/>
              <a:t>н</a:t>
            </a:r>
            <a:r>
              <a:rPr lang="ru-RU" sz="1600" dirty="0" smtClean="0"/>
              <a:t>а заседании </a:t>
            </a:r>
            <a:r>
              <a:rPr lang="ru-RU" sz="1600" dirty="0" err="1" smtClean="0"/>
              <a:t>ППк</a:t>
            </a:r>
            <a:endParaRPr lang="ru-RU" sz="1600" dirty="0" smtClean="0"/>
          </a:p>
          <a:p>
            <a:r>
              <a:rPr lang="ru-RU" sz="1600" dirty="0"/>
              <a:t>п</a:t>
            </a:r>
            <a:r>
              <a:rPr lang="ru-RU" sz="1600" dirty="0" smtClean="0"/>
              <a:t>ротокол № ______</a:t>
            </a:r>
          </a:p>
          <a:p>
            <a:r>
              <a:rPr lang="ru-RU" sz="1600" dirty="0"/>
              <a:t>о</a:t>
            </a:r>
            <a:r>
              <a:rPr lang="ru-RU" sz="1600" dirty="0" smtClean="0"/>
              <a:t>т _____ 20_____ год</a:t>
            </a:r>
          </a:p>
          <a:p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54603" y="1458943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УТВЕРЖДЕНО: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риказом заведующего             № ______</a:t>
            </a:r>
          </a:p>
          <a:p>
            <a:r>
              <a:rPr lang="ru-RU" sz="1600" dirty="0"/>
              <a:t>о</a:t>
            </a:r>
            <a:r>
              <a:rPr lang="ru-RU" sz="1600" dirty="0" smtClean="0"/>
              <a:t>т _____ 20_____ год</a:t>
            </a:r>
          </a:p>
          <a:p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4083" y="2808804"/>
            <a:ext cx="5832648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на ребёнка с ОВЗ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(задержка психического развития)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Срок реализации: 1 год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a typeface="Calibri" panose="020F0502020204030204" pitchFamily="34" charset="0"/>
                <a:cs typeface="Times New Roman" panose="02020603050405020304" pitchFamily="18" charset="0"/>
              </a:rPr>
              <a:t>2021-2022 учебный год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4797152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СОГЛАСОВАНО:                                                                                  </a:t>
            </a:r>
          </a:p>
          <a:p>
            <a:r>
              <a:rPr lang="ru-RU" sz="1600" dirty="0"/>
              <a:t>р</a:t>
            </a:r>
            <a:r>
              <a:rPr lang="ru-RU" sz="1600" dirty="0" smtClean="0"/>
              <a:t>одитель/законный </a:t>
            </a:r>
            <a:r>
              <a:rPr lang="ru-RU" sz="1600" dirty="0"/>
              <a:t>представитель:                                                     </a:t>
            </a:r>
            <a:r>
              <a:rPr lang="ru-RU" sz="1600" dirty="0" smtClean="0"/>
              <a:t>                                                                                         _______________________/______</a:t>
            </a:r>
            <a:endParaRPr lang="ru-RU" sz="1600" dirty="0"/>
          </a:p>
          <a:p>
            <a:r>
              <a:rPr lang="ru-RU" sz="1600" dirty="0"/>
              <a:t>           (ФИО, подпись) </a:t>
            </a:r>
            <a:endParaRPr lang="ru-RU" sz="1600" dirty="0" smtClean="0"/>
          </a:p>
          <a:p>
            <a:r>
              <a:rPr lang="ru-RU" sz="1600" dirty="0" smtClean="0"/>
              <a:t>_____________________ </a:t>
            </a:r>
            <a:r>
              <a:rPr lang="ru-RU" sz="1600" dirty="0"/>
              <a:t>20___ год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7881" y="48175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Разработали: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3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8605464" cy="18002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 за внимание!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52936"/>
            <a:ext cx="6132004" cy="330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37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36" y="3268480"/>
            <a:ext cx="5514976" cy="304242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7224" y="939684"/>
            <a:ext cx="7315176" cy="16731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sz="32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реализация АООП (АОП) в ДОО в соответствии </a:t>
            </a:r>
            <a:r>
              <a:rPr lang="ru-RU" sz="32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3200" b="1" dirty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 для детей с </a:t>
            </a:r>
            <a:r>
              <a:rPr lang="ru-RU" sz="3200" b="1" dirty="0" smtClean="0">
                <a:ln/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ОВЗ</a:t>
            </a:r>
            <a:endParaRPr lang="ru-RU" sz="2400" b="1" dirty="0">
              <a:ln/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10" y="580618"/>
            <a:ext cx="7514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ФЗ «Об образовании в РФ» от 29.12.2012 г. № 273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280" y="1062968"/>
            <a:ext cx="8172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Обучающийся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ограниченными возможностями здоровья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—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условий».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6191" y="3429000"/>
            <a:ext cx="83643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79. Организация получения образования обучающимися с ограниченными возможностями здоровья.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Образование обучающихся с ограниченными возможностями здоровья может быть организовано как совместно с другими обучающимися, так и в отдельных классах, группах или в отдельных организациях, осуществляющих образовательную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91281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21907"/>
            <a:ext cx="83781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 Федерального закона от 24.11.1995 № 181-ФЗ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социальной защите инвалидов в Российской Федерации»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лицо, которое имеет нарушение здоровья со стойким расстройством функций организма, обусловленное заболеваниями, последствиями травм или дефектами, приводящее к ограничению жизнедеятельности и вызывающее необходимость его социальной защиты.»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 лет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инвалидности признаются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детьми-инвалидами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445226"/>
            <a:ext cx="83781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19. ФЗ «Об образовании в РФ»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инвалидов</a:t>
            </a:r>
            <a:r>
              <a:rPr lang="ru-RU" sz="2000" b="1" dirty="0"/>
              <a:t>.</a:t>
            </a:r>
            <a:endParaRPr lang="ru-RU" sz="2000" dirty="0"/>
          </a:p>
          <a:p>
            <a:endParaRPr lang="ru-RU" sz="2000" dirty="0"/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 осуществляющие управление в сфере образования, и образовательные организации совместно с органами социальной защиты населения и органами здравоохранения обеспечивают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инвалидами общедоступного и бесплатного дошкольного,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начального общего, основного общего, среднего общего образования и среднего профессионального образования, а также бесплатного высшего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1845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1539068" y="401378"/>
            <a:ext cx="6408712" cy="5649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Дети-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инвалиды, дети с ОВЗ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026544" y="2204862"/>
            <a:ext cx="2716880" cy="262949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36960" y="2204862"/>
            <a:ext cx="2808312" cy="2609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78594" y="322581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Дети-инвалиды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73837" y="3325085"/>
            <a:ext cx="1269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Дети с ОВЗ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2528" y="4508731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Сахарный диабет</a:t>
            </a:r>
          </a:p>
          <a:p>
            <a:r>
              <a:rPr lang="ru-RU" b="1" dirty="0" smtClean="0"/>
              <a:t>Онкологические заболевания</a:t>
            </a:r>
          </a:p>
          <a:p>
            <a:r>
              <a:rPr lang="ru-RU" b="1" dirty="0" smtClean="0"/>
              <a:t>Нейродермиты</a:t>
            </a:r>
          </a:p>
          <a:p>
            <a:r>
              <a:rPr lang="ru-RU" b="1" dirty="0" smtClean="0"/>
              <a:t>Сердечно-сосудистые заболевания и др.</a:t>
            </a:r>
          </a:p>
          <a:p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71897" y="5030276"/>
            <a:ext cx="11384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/>
              <a:t>Г</a:t>
            </a:r>
            <a:r>
              <a:rPr lang="ru-RU" b="1" dirty="0" smtClean="0"/>
              <a:t>лухие </a:t>
            </a:r>
          </a:p>
          <a:p>
            <a:pPr algn="ctr"/>
            <a:r>
              <a:rPr lang="ru-RU" b="1" dirty="0" smtClean="0"/>
              <a:t>Незрячие</a:t>
            </a:r>
          </a:p>
          <a:p>
            <a:pPr algn="ctr"/>
            <a:r>
              <a:rPr lang="ru-RU" b="1" dirty="0" smtClean="0"/>
              <a:t>НОДА</a:t>
            </a:r>
          </a:p>
          <a:p>
            <a:pPr algn="ctr"/>
            <a:r>
              <a:rPr lang="ru-RU" b="1" dirty="0" smtClean="0"/>
              <a:t>УО</a:t>
            </a:r>
          </a:p>
          <a:p>
            <a:pPr algn="ctr"/>
            <a:r>
              <a:rPr lang="ru-RU" b="1" dirty="0" smtClean="0"/>
              <a:t>Аутизм 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30057" y="4671624"/>
            <a:ext cx="28396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 нарушением слуха</a:t>
            </a:r>
          </a:p>
          <a:p>
            <a:r>
              <a:rPr lang="ru-RU" b="1" dirty="0" smtClean="0"/>
              <a:t>С нарушением зрения</a:t>
            </a:r>
          </a:p>
          <a:p>
            <a:r>
              <a:rPr lang="ru-RU" b="1" dirty="0" smtClean="0"/>
              <a:t>С ТНР</a:t>
            </a:r>
          </a:p>
          <a:p>
            <a:r>
              <a:rPr lang="ru-RU" b="1" dirty="0" smtClean="0"/>
              <a:t>С ЗПР</a:t>
            </a:r>
          </a:p>
          <a:p>
            <a:r>
              <a:rPr lang="ru-RU" b="1" dirty="0" smtClean="0"/>
              <a:t>С РАС</a:t>
            </a:r>
          </a:p>
          <a:p>
            <a:r>
              <a:rPr lang="ru-RU" b="1" dirty="0" smtClean="0"/>
              <a:t>С нарушением интеллекта</a:t>
            </a:r>
          </a:p>
          <a:p>
            <a:r>
              <a:rPr lang="ru-RU" b="1" dirty="0" smtClean="0"/>
              <a:t>С ТМНР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628696" y="2632588"/>
            <a:ext cx="25713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Заключение:</a:t>
            </a:r>
          </a:p>
          <a:p>
            <a:r>
              <a:rPr lang="ru-RU" b="1" dirty="0" smtClean="0"/>
              <a:t>- АООП</a:t>
            </a:r>
          </a:p>
          <a:p>
            <a:r>
              <a:rPr lang="ru-RU" b="1" dirty="0" smtClean="0"/>
              <a:t>- специалисты</a:t>
            </a:r>
          </a:p>
          <a:p>
            <a:r>
              <a:rPr lang="ru-RU" b="1" dirty="0" smtClean="0"/>
              <a:t>- направления</a:t>
            </a:r>
          </a:p>
          <a:p>
            <a:r>
              <a:rPr lang="ru-RU" b="1" dirty="0"/>
              <a:t>к</a:t>
            </a:r>
            <a:r>
              <a:rPr lang="ru-RU" b="1" dirty="0" smtClean="0"/>
              <a:t>оррекционной работы</a:t>
            </a:r>
          </a:p>
          <a:p>
            <a:r>
              <a:rPr lang="ru-RU" b="1" dirty="0" smtClean="0"/>
              <a:t>- др. спец. условия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39545" y="1888054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ПМПК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43654" y="182520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МСЭ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6473" y="2632588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ИПРА</a:t>
            </a:r>
            <a:endParaRPr lang="ru-RU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3384984" y="1474104"/>
            <a:ext cx="0" cy="51473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798712" y="1474104"/>
            <a:ext cx="158627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6" idx="0"/>
          </p:cNvCxnSpPr>
          <p:nvPr/>
        </p:nvCxnSpPr>
        <p:spPr>
          <a:xfrm flipH="1">
            <a:off x="1759606" y="1474104"/>
            <a:ext cx="39106" cy="35110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436096" y="1474104"/>
            <a:ext cx="0" cy="58674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436096" y="1474104"/>
            <a:ext cx="170344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139545" y="1474104"/>
            <a:ext cx="96751" cy="41395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1258529" y="2151826"/>
            <a:ext cx="306722" cy="502956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endCxn id="11" idx="0"/>
          </p:cNvCxnSpPr>
          <p:nvPr/>
        </p:nvCxnSpPr>
        <p:spPr>
          <a:xfrm flipH="1">
            <a:off x="1798712" y="3701349"/>
            <a:ext cx="1115661" cy="80738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2" idx="0"/>
          </p:cNvCxnSpPr>
          <p:nvPr/>
        </p:nvCxnSpPr>
        <p:spPr>
          <a:xfrm>
            <a:off x="4341123" y="3701349"/>
            <a:ext cx="1" cy="1328927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608562" y="3933056"/>
            <a:ext cx="827429" cy="73856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5" idx="2"/>
          </p:cNvCxnSpPr>
          <p:nvPr/>
        </p:nvCxnSpPr>
        <p:spPr>
          <a:xfrm flipH="1">
            <a:off x="7543662" y="2257386"/>
            <a:ext cx="1" cy="45522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6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76672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детей  с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здоровья:</a:t>
            </a:r>
          </a:p>
          <a:p>
            <a:endParaRPr lang="ru-RU" sz="2400" dirty="0"/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Дети с нарушением слуха (глухие, слабослышащие, позднооглохшие).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Дети с нарушением зрения (слепые, слабовидящие амблиопия и косоглазие).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Дети с нарушением речи (ТНР – тяжелые нарушения речи).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Дети с нарушением опорно-двигательного аппарата (НОДА).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Дети с умственной отсталостью (УО).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Дети с задержкой психического развития (ЗПР).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Дети с нарушением поведения и общения (РАС).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Дети с множественными нарушениями психофизического развития, с так называемыми сложными дефектами (МНПФР).  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0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68" r="4363" b="3333"/>
          <a:stretch/>
        </p:blipFill>
        <p:spPr>
          <a:xfrm>
            <a:off x="1547664" y="60101"/>
            <a:ext cx="5702870" cy="6797899"/>
          </a:xfrm>
          <a:prstGeom prst="rect">
            <a:avLst/>
          </a:prstGeom>
          <a:ln>
            <a:noFill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42230"/>
              </p:ext>
            </p:extLst>
          </p:nvPr>
        </p:nvGraphicFramePr>
        <p:xfrm>
          <a:off x="1907704" y="2467555"/>
          <a:ext cx="4824536" cy="36576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824536"/>
              </a:tblGrid>
              <a:tr h="2047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8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195736" y="476672"/>
            <a:ext cx="640871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937344" y="332656"/>
            <a:ext cx="7027144" cy="6264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Закон «Об образовании в РФ». 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-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</a:p>
          <a:p>
            <a:pPr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(ст.2 ФЗ-273).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группы детей со схожими нарушениями                                       (н/р: ТНР, ЗПР, УО, т. д.)</a:t>
            </a:r>
          </a:p>
          <a:p>
            <a:pPr>
              <a:buFont typeface="Arial" pitchFamily="34" charset="0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конкретного ребенка с ограниченными возможностями здоровья</a:t>
            </a:r>
          </a:p>
          <a:p>
            <a:pPr marL="358775" indent="358775">
              <a:buFont typeface="Wingdings" pitchFamily="2" charset="2"/>
              <a:buChar char="ü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на базе основной общеобразовательной программы </a:t>
            </a:r>
            <a:r>
              <a:rPr lang="ru-RU" sz="1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(ООП),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8775" indent="358775">
              <a:buFont typeface="Wingdings" pitchFamily="2" charset="2"/>
              <a:buChar char="ü"/>
            </a:pP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с учетом адаптированной основной образовательной программы </a:t>
            </a:r>
            <a:r>
              <a:rPr lang="ru-RU" sz="1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(АООП)</a:t>
            </a: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8775" indent="358775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соответствии с психофизическими особенностями и особыми образовательными потребностями категории лиц с ОВЗ.</a:t>
            </a:r>
          </a:p>
          <a:p>
            <a:pPr>
              <a:lnSpc>
                <a:spcPct val="120000"/>
              </a:lnSpc>
              <a:buFont typeface="Arial" pitchFamily="34" charset="0"/>
              <a:buNone/>
            </a:pPr>
            <a:r>
              <a:rPr lang="ru-RU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None/>
            </a:pPr>
            <a:endParaRPr lang="ru-RU" sz="1600" dirty="0"/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152341" y="3176972"/>
            <a:ext cx="1080120" cy="504056"/>
          </a:xfrm>
          <a:prstGeom prst="snip1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АООП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149732" y="4157630"/>
            <a:ext cx="1080120" cy="504056"/>
          </a:xfrm>
          <a:prstGeom prst="snip1Rect">
            <a:avLst/>
          </a:prstGeom>
          <a:solidFill>
            <a:srgbClr val="FFCC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АОП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350473" y="3429000"/>
            <a:ext cx="533836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350473" y="4424053"/>
            <a:ext cx="533836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5"/>
          <p:cNvSpPr txBox="1">
            <a:spLocks/>
          </p:cNvSpPr>
          <p:nvPr/>
        </p:nvSpPr>
        <p:spPr>
          <a:xfrm>
            <a:off x="2248491" y="447988"/>
            <a:ext cx="4896544" cy="582035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57224" y="2357430"/>
            <a:ext cx="7772400" cy="1800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>
              <a:defRPr lang="ru-RU" dirty="0"/>
            </a:lvl1pPr>
          </a:lstStyle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E83425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275" y="379879"/>
            <a:ext cx="8784976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структуре АОП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362" y="2715763"/>
            <a:ext cx="2581529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Целевой раздел.</a:t>
            </a:r>
          </a:p>
          <a:p>
            <a:pPr algn="ctr"/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56603" y="2715763"/>
            <a:ext cx="288032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(общее содержание программы, обеспечивающее полноценное развитие ребенка с ОВЗ).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8352" y="2684835"/>
            <a:ext cx="2639983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раздел.</a:t>
            </a:r>
          </a:p>
          <a:p>
            <a:pPr algn="ctr"/>
            <a:endParaRPr lang="ru-RU" sz="20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79749" y="1091746"/>
            <a:ext cx="718142" cy="15102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28021" y="1091746"/>
            <a:ext cx="14151" cy="14866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660232" y="1076516"/>
            <a:ext cx="1148456" cy="14279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483768" y="5509075"/>
            <a:ext cx="3528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https://fgosreestr.ru/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194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</TotalTime>
  <Words>1388</Words>
  <Application>Microsoft Office PowerPoint</Application>
  <PresentationFormat>Экран (4:3)</PresentationFormat>
  <Paragraphs>178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структуре АОП</vt:lpstr>
      <vt:lpstr>Требования к структуре АОП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титульному листу АОП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User</cp:lastModifiedBy>
  <cp:revision>323</cp:revision>
  <dcterms:created xsi:type="dcterms:W3CDTF">2017-05-02T05:07:46Z</dcterms:created>
  <dcterms:modified xsi:type="dcterms:W3CDTF">2022-04-13T10:59:01Z</dcterms:modified>
</cp:coreProperties>
</file>