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6" r:id="rId5"/>
    <p:sldId id="267" r:id="rId6"/>
    <p:sldId id="265" r:id="rId7"/>
    <p:sldId id="268" r:id="rId8"/>
    <p:sldId id="269" r:id="rId9"/>
    <p:sldId id="270" r:id="rId10"/>
    <p:sldId id="261" r:id="rId11"/>
    <p:sldId id="262"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7" autoAdjust="0"/>
    <p:restoredTop sz="94660"/>
  </p:normalViewPr>
  <p:slideViewPr>
    <p:cSldViewPr snapToGrid="0">
      <p:cViewPr varScale="1">
        <p:scale>
          <a:sx n="116" d="100"/>
          <a:sy n="116" d="100"/>
        </p:scale>
        <p:origin x="3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0F7A4F-E935-45B2-881D-46499699D69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C8F2FE4-207B-40CB-9547-5FF4F030BC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CD8FCFD-5996-4421-8BE8-9DED3109A7D1}"/>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C8DE33F8-54C9-44FC-AC81-4C8F8F2CF6A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3D901AA-0C74-4705-9BF4-3B11D360638F}"/>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34131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7A47BB-DE47-411B-A2FE-1F488CCD774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9D305A8-5251-4757-A48A-41B7DD1D98E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CF92AA1-E001-417E-8731-5A3D7A6C6BAE}"/>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02A8344B-25A8-400E-9A5B-1B3BFD7B381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10F5E59-F917-43FE-9351-A5FA949D2430}"/>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305991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F472364-B3DC-417F-98FE-7D069D3ECC0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20996FA-B186-4665-B7C5-27CE66449C4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9BB8C7-CA7F-4CFD-B7D1-3D7F577711FA}"/>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722F57EC-3C93-4943-BC08-2632CB8C468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AFE67D4-4F4E-4797-815E-63216C13E3E1}"/>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75004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1C0483-09DC-4E73-ADB9-60CBC3EB59F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67F3A10-395B-4DF3-A89E-93CE3E212C0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80832DA-16EC-4BF5-82B6-FAD54F7DDC48}"/>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C1665E2A-5E34-4424-9756-489469EA22E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3E01EB3-6FB0-4B87-A762-7074F986C3C2}"/>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59095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8F722-89CC-408E-9220-15BABA153B8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DDC48A4-95A4-4452-959F-376DF711D8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E0C5D2B-8459-4A44-8B1F-DD3F306C0A05}"/>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CE3078D7-503A-4790-9DBA-159D64FC93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2A693AB-46BC-4545-9821-C78B531FABDF}"/>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196929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2E070F-9C46-403C-8620-FEF38C6E388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09D9A88-387A-42A1-9593-002AFC92A05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41D13F3-4E85-4670-8F74-594BA276820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97BA2A1-9B92-4881-8B3A-DA7A7DE28879}"/>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6" name="Нижний колонтитул 5">
            <a:extLst>
              <a:ext uri="{FF2B5EF4-FFF2-40B4-BE49-F238E27FC236}">
                <a16:creationId xmlns:a16="http://schemas.microsoft.com/office/drawing/2014/main" id="{8A68F17C-3CC7-423C-BA43-6C29D25853E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872312D-2C7E-49E9-A6B2-F8F605025BCE}"/>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150713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099059-24C5-4440-926A-339A73C6DD9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8873390-5EC6-4E74-B968-5CF7579167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CF592CE-7230-4C94-B52D-FBB969B915F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ECD1CBF-2DC9-4FCD-A1DE-D02B91B809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6490465-0FA5-4A81-B36B-4BB8B241CBD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AA90035-6462-4C56-A90C-D540179A29CF}"/>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8" name="Нижний колонтитул 7">
            <a:extLst>
              <a:ext uri="{FF2B5EF4-FFF2-40B4-BE49-F238E27FC236}">
                <a16:creationId xmlns:a16="http://schemas.microsoft.com/office/drawing/2014/main" id="{3D997874-4884-4C5F-BF79-B6F03081274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F48F90F-9BAE-4A12-AD2F-C05A1AC24DDB}"/>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316168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A60CCA-C317-4D07-BB4E-52FC8DA9040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9F89FCF-9B21-4B05-8557-62D920F16900}"/>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4" name="Нижний колонтитул 3">
            <a:extLst>
              <a:ext uri="{FF2B5EF4-FFF2-40B4-BE49-F238E27FC236}">
                <a16:creationId xmlns:a16="http://schemas.microsoft.com/office/drawing/2014/main" id="{288292A7-D807-4D96-A8E7-F3E0EFEAB69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EE17E11-FBFD-4941-B077-51CFC212F7D7}"/>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393399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AC15DF6-3DA8-4E43-9DDC-1ED0C77CED08}"/>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3" name="Нижний колонтитул 2">
            <a:extLst>
              <a:ext uri="{FF2B5EF4-FFF2-40B4-BE49-F238E27FC236}">
                <a16:creationId xmlns:a16="http://schemas.microsoft.com/office/drawing/2014/main" id="{E8BEB576-6ECE-4A26-BAC4-121FBCC7050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4E37A8C-2E81-41FC-AA53-A2863BDB9F6E}"/>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3934634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38ECBC-78A2-4263-9999-B85913DC13A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30A23BF-B79D-4369-A7EA-167D7CABD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9E80E51-061C-400C-8150-D3C0DEB2C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CF3C787-14C9-4909-B1B1-36EE31EC3C5E}"/>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6" name="Нижний колонтитул 5">
            <a:extLst>
              <a:ext uri="{FF2B5EF4-FFF2-40B4-BE49-F238E27FC236}">
                <a16:creationId xmlns:a16="http://schemas.microsoft.com/office/drawing/2014/main" id="{C06BC3C3-6470-480A-9112-05C569F104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7C86B05-164B-4D06-B7A9-C87F3EF0BFFE}"/>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11754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795A1-9444-492E-9021-7EC74A34306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1DCFC59-107F-47E0-8420-28CBC1B5AB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9116BBD-21CC-4411-BDD9-AD86376CB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2444AAA-A8C9-4543-A7EA-6151554FED73}"/>
              </a:ext>
            </a:extLst>
          </p:cNvPr>
          <p:cNvSpPr>
            <a:spLocks noGrp="1"/>
          </p:cNvSpPr>
          <p:nvPr>
            <p:ph type="dt" sz="half" idx="10"/>
          </p:nvPr>
        </p:nvSpPr>
        <p:spPr/>
        <p:txBody>
          <a:bodyPr/>
          <a:lstStyle/>
          <a:p>
            <a:fld id="{EAC717D8-D671-4F6D-8DCC-1C23960E7CBF}" type="datetimeFigureOut">
              <a:rPr lang="ru-RU" smtClean="0"/>
              <a:pPr/>
              <a:t>05.04.2022</a:t>
            </a:fld>
            <a:endParaRPr lang="ru-RU"/>
          </a:p>
        </p:txBody>
      </p:sp>
      <p:sp>
        <p:nvSpPr>
          <p:cNvPr id="6" name="Нижний колонтитул 5">
            <a:extLst>
              <a:ext uri="{FF2B5EF4-FFF2-40B4-BE49-F238E27FC236}">
                <a16:creationId xmlns:a16="http://schemas.microsoft.com/office/drawing/2014/main" id="{188624A5-3B3C-409F-BCC4-677786DD80F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B400D46-193E-4A5F-AD13-8E5B8FD93256}"/>
              </a:ext>
            </a:extLst>
          </p:cNvPr>
          <p:cNvSpPr>
            <a:spLocks noGrp="1"/>
          </p:cNvSpPr>
          <p:nvPr>
            <p:ph type="sldNum" sz="quarter" idx="12"/>
          </p:nvPr>
        </p:nvSpPr>
        <p:spPr/>
        <p:txBody>
          <a:bodyPr/>
          <a:lstStyle/>
          <a:p>
            <a:fld id="{5FCBF2BD-16C7-4FE7-97D4-36A11E7DED49}" type="slidenum">
              <a:rPr lang="ru-RU" smtClean="0"/>
              <a:pPr/>
              <a:t>‹#›</a:t>
            </a:fld>
            <a:endParaRPr lang="ru-RU"/>
          </a:p>
        </p:txBody>
      </p:sp>
    </p:spTree>
    <p:extLst>
      <p:ext uri="{BB962C8B-B14F-4D97-AF65-F5344CB8AC3E}">
        <p14:creationId xmlns:p14="http://schemas.microsoft.com/office/powerpoint/2010/main" val="280671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FA88AB-71F8-47DA-BF71-BAEECC95AA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752E82A-DC4C-49BC-A9DD-C28FCB470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C37C1AE-4CD0-4B40-8BE9-C5FC946B38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717D8-D671-4F6D-8DCC-1C23960E7CBF}" type="datetimeFigureOut">
              <a:rPr lang="ru-RU" smtClean="0"/>
              <a:pPr/>
              <a:t>05.04.2022</a:t>
            </a:fld>
            <a:endParaRPr lang="ru-RU"/>
          </a:p>
        </p:txBody>
      </p:sp>
      <p:sp>
        <p:nvSpPr>
          <p:cNvPr id="5" name="Нижний колонтитул 4">
            <a:extLst>
              <a:ext uri="{FF2B5EF4-FFF2-40B4-BE49-F238E27FC236}">
                <a16:creationId xmlns:a16="http://schemas.microsoft.com/office/drawing/2014/main" id="{F16C44D3-7D82-4C1D-9F9D-973FBC02EB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86EB957-E120-4D47-BF5C-08A13654F8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BF2BD-16C7-4FE7-97D4-36A11E7DED49}" type="slidenum">
              <a:rPr lang="ru-RU" smtClean="0"/>
              <a:pPr/>
              <a:t>‹#›</a:t>
            </a:fld>
            <a:endParaRPr lang="ru-RU"/>
          </a:p>
        </p:txBody>
      </p:sp>
    </p:spTree>
    <p:extLst>
      <p:ext uri="{BB962C8B-B14F-4D97-AF65-F5344CB8AC3E}">
        <p14:creationId xmlns:p14="http://schemas.microsoft.com/office/powerpoint/2010/main" val="825228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3EFD76-4F37-4C5F-9579-E1F43A0C9C7F}"/>
              </a:ext>
            </a:extLst>
          </p:cNvPr>
          <p:cNvSpPr>
            <a:spLocks noGrp="1"/>
          </p:cNvSpPr>
          <p:nvPr>
            <p:ph type="ctrTitle"/>
          </p:nvPr>
        </p:nvSpPr>
        <p:spPr/>
        <p:txBody>
          <a:bodyPr>
            <a:normAutofit fontScale="90000"/>
          </a:bodyPr>
          <a:lstStyle/>
          <a:p>
            <a:r>
              <a:rPr lang="ru-RU" b="1" dirty="0">
                <a:solidFill>
                  <a:srgbClr val="0000FF"/>
                </a:solidFill>
              </a:rPr>
              <a:t>Физкультурно - оздоровительная работа с детьми </a:t>
            </a:r>
            <a:r>
              <a:rPr lang="ru-RU" b="1" dirty="0" err="1">
                <a:solidFill>
                  <a:srgbClr val="0000FF"/>
                </a:solidFill>
              </a:rPr>
              <a:t>овз</a:t>
            </a:r>
            <a:r>
              <a:rPr lang="ru-RU" b="1" dirty="0">
                <a:solidFill>
                  <a:srgbClr val="0000FF"/>
                </a:solidFill>
              </a:rPr>
              <a:t> в условиях инклюзивного обучения</a:t>
            </a:r>
          </a:p>
        </p:txBody>
      </p:sp>
      <p:sp>
        <p:nvSpPr>
          <p:cNvPr id="3" name="Подзаголовок 2">
            <a:extLst>
              <a:ext uri="{FF2B5EF4-FFF2-40B4-BE49-F238E27FC236}">
                <a16:creationId xmlns:a16="http://schemas.microsoft.com/office/drawing/2014/main" id="{BAFA2B0C-D74A-4A90-87C5-B07515D462D9}"/>
              </a:ext>
            </a:extLst>
          </p:cNvPr>
          <p:cNvSpPr>
            <a:spLocks noGrp="1"/>
          </p:cNvSpPr>
          <p:nvPr>
            <p:ph type="subTitle" idx="1"/>
          </p:nvPr>
        </p:nvSpPr>
        <p:spPr>
          <a:xfrm>
            <a:off x="438411" y="3428999"/>
            <a:ext cx="11473841" cy="3234847"/>
          </a:xfrm>
        </p:spPr>
        <p:txBody>
          <a:bodyPr>
            <a:normAutofit/>
          </a:bodyPr>
          <a:lstStyle/>
          <a:p>
            <a:pPr algn="l"/>
            <a:r>
              <a:rPr lang="ru-RU" sz="3600" b="1" dirty="0"/>
              <a:t>Основными задачами физкультурно-оздоровительной работы являются оздоровление ребенка, физическое развитие и совершенствование техники движений, а также воспитание положительного отношения к своему здоровью и формирование стремления к здоровому образу жизни.</a:t>
            </a:r>
          </a:p>
        </p:txBody>
      </p:sp>
    </p:spTree>
    <p:extLst>
      <p:ext uri="{BB962C8B-B14F-4D97-AF65-F5344CB8AC3E}">
        <p14:creationId xmlns:p14="http://schemas.microsoft.com/office/powerpoint/2010/main" val="377518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565BF8-D182-45A5-825B-55F706246BCB}"/>
              </a:ext>
            </a:extLst>
          </p:cNvPr>
          <p:cNvSpPr>
            <a:spLocks noGrp="1"/>
          </p:cNvSpPr>
          <p:nvPr>
            <p:ph idx="1"/>
          </p:nvPr>
        </p:nvSpPr>
        <p:spPr>
          <a:xfrm>
            <a:off x="524107" y="144966"/>
            <a:ext cx="10829693" cy="6031997"/>
          </a:xfrm>
        </p:spPr>
        <p:txBody>
          <a:bodyPr>
            <a:normAutofit fontScale="92500" lnSpcReduction="10000"/>
          </a:bodyPr>
          <a:lstStyle/>
          <a:p>
            <a:r>
              <a:rPr lang="ru-RU" dirty="0"/>
              <a:t>Игры с движениями необходимо сочетать с другими видами деятельности детей. Подвижная игра с ее выраженным эмоциональным характером – одно из самых любимых занятий дошкольников. Она должна быть правильно подобрана с учетом возможностей ребенка (как физических, так и речевых).</a:t>
            </a:r>
          </a:p>
          <a:p>
            <a:r>
              <a:rPr lang="ru-RU" dirty="0"/>
              <a:t>Характер подвижной игры, ее содержание должно быть разнообразным. Это может быть сюжетная игра («Поезд», «Самолет»), может проходить по типу игр-инсценировок, бессюжетных игр, упражнений, игр с предметами (с мячом, бубном, прыгалками). Эти игры дают возможность отработать с ребенком наиболее простые движения (ходьба, бег, прыжки) и постепенно подготовить его к овладению более сложными, комбинированными движениями. Подвижные игры, нормализуя моторную функцию ребенка, помогают решить ряд других коррекционно-воспитательных задач: повышают активность, развивают подражательность, формируя игровые навыки, поощряют творческую активность детей. Одновременно помогают успешному формированию речи, способствуют развитию чувства ритма, гармоничности движений, положительно влияют на психическое состояние детей.</a:t>
            </a:r>
          </a:p>
        </p:txBody>
      </p:sp>
    </p:spTree>
    <p:extLst>
      <p:ext uri="{BB962C8B-B14F-4D97-AF65-F5344CB8AC3E}">
        <p14:creationId xmlns:p14="http://schemas.microsoft.com/office/powerpoint/2010/main" val="1141018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565BF8-D182-45A5-825B-55F706246BCB}"/>
              </a:ext>
            </a:extLst>
          </p:cNvPr>
          <p:cNvSpPr>
            <a:spLocks noGrp="1"/>
          </p:cNvSpPr>
          <p:nvPr>
            <p:ph idx="1"/>
          </p:nvPr>
        </p:nvSpPr>
        <p:spPr>
          <a:xfrm>
            <a:off x="412595" y="334536"/>
            <a:ext cx="10983951" cy="6099717"/>
          </a:xfrm>
        </p:spPr>
        <p:txBody>
          <a:bodyPr>
            <a:normAutofit fontScale="92500" lnSpcReduction="10000"/>
          </a:bodyPr>
          <a:lstStyle/>
          <a:p>
            <a:r>
              <a:rPr lang="ru-RU" dirty="0"/>
              <a:t>У детей с речевыми нарушениями недостаточно сформированы пространственные представления, с трудом формируется не только речевые, но и двигательные стереотипы. Все это требует определенной специфики проведения подвижных игр. Прежде, чем предложить детям подвижную игру педагог должен заблаговременно познакомить их с элементами игры, поупражнять в тех движениях, которые им трудны. Сам педагог принимает активное участие в игре помогая, подбадривая, отмечая малейшие успехи тех, кто с трудом или частично справляется с заданием. Необходимо проявлять терпимость к детям, которые не могут или не понимают, поэтому неправильно выполняют задание. Каждый ребенок должен участвовать в игре, выполняя посильные для него действия, по возможности стараясь подражать ведущему и товарищам, выполнять действия вместе с педагогом. Важно, чтобы у детей появилась уверенность в своих силах. Таким образом выстроенная работа по физическому развитию детей с ограниченными возможностями здоровья в детском саду способствует укреплению здоровья и физическому развитию детей, закрепляет успехи ребенка, достигнутых в коррекционно-развивающей работе.</a:t>
            </a:r>
          </a:p>
        </p:txBody>
      </p:sp>
    </p:spTree>
    <p:extLst>
      <p:ext uri="{BB962C8B-B14F-4D97-AF65-F5344CB8AC3E}">
        <p14:creationId xmlns:p14="http://schemas.microsoft.com/office/powerpoint/2010/main" val="157666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0D0F25-C71F-47AC-86ED-225B8C0A7BDF}"/>
              </a:ext>
            </a:extLst>
          </p:cNvPr>
          <p:cNvSpPr>
            <a:spLocks noGrp="1"/>
          </p:cNvSpPr>
          <p:nvPr>
            <p:ph type="title"/>
          </p:nvPr>
        </p:nvSpPr>
        <p:spPr/>
        <p:txBody>
          <a:bodyPr>
            <a:normAutofit/>
          </a:bodyPr>
          <a:lstStyle/>
          <a:p>
            <a:r>
              <a:rPr lang="ru-RU" b="1" dirty="0">
                <a:solidFill>
                  <a:srgbClr val="7030A0"/>
                </a:solidFill>
              </a:rPr>
              <a:t>Реализация задачи физкультурно-оздоровительного блока предполагает:</a:t>
            </a:r>
          </a:p>
        </p:txBody>
      </p:sp>
      <p:sp>
        <p:nvSpPr>
          <p:cNvPr id="3" name="Объект 2">
            <a:extLst>
              <a:ext uri="{FF2B5EF4-FFF2-40B4-BE49-F238E27FC236}">
                <a16:creationId xmlns:a16="http://schemas.microsoft.com/office/drawing/2014/main" id="{B302FFA4-30FF-4A49-94D5-BE59EC4D2D2B}"/>
              </a:ext>
            </a:extLst>
          </p:cNvPr>
          <p:cNvSpPr>
            <a:spLocks noGrp="1"/>
          </p:cNvSpPr>
          <p:nvPr>
            <p:ph idx="1"/>
          </p:nvPr>
        </p:nvSpPr>
        <p:spPr/>
        <p:txBody>
          <a:bodyPr>
            <a:normAutofit lnSpcReduction="10000"/>
          </a:bodyPr>
          <a:lstStyle/>
          <a:p>
            <a:r>
              <a:rPr lang="ru-RU" dirty="0"/>
              <a:t>создание условий для сохранения и укрепления здоровья, для полноценного физического развития детей.</a:t>
            </a:r>
          </a:p>
          <a:p>
            <a:r>
              <a:rPr lang="ru-RU" dirty="0"/>
              <a:t>-медицинский контроль и профилактику заболеваемости.</a:t>
            </a:r>
          </a:p>
          <a:p>
            <a:r>
              <a:rPr lang="ru-RU" dirty="0"/>
              <a:t>-включение оздоровительных технологий в педагогический процесс.</a:t>
            </a:r>
          </a:p>
          <a:p>
            <a:r>
              <a:rPr lang="ru-RU" dirty="0"/>
              <a:t>-обучение педагогов оздоровительным технологиям и методам коррекционного воздействия на психомоторное развитие ребенка.</a:t>
            </a:r>
          </a:p>
          <a:p>
            <a:r>
              <a:rPr lang="ru-RU" dirty="0"/>
              <a:t>-специально организованную работу по физическому воспитанию, формированию двигательных навыков у детей.</a:t>
            </a:r>
          </a:p>
          <a:p>
            <a:endParaRPr lang="ru-RU" dirty="0"/>
          </a:p>
        </p:txBody>
      </p:sp>
    </p:spTree>
    <p:extLst>
      <p:ext uri="{BB962C8B-B14F-4D97-AF65-F5344CB8AC3E}">
        <p14:creationId xmlns:p14="http://schemas.microsoft.com/office/powerpoint/2010/main" val="20672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2300" y="431799"/>
            <a:ext cx="10680700" cy="698501"/>
          </a:xfrm>
        </p:spPr>
        <p:txBody>
          <a:bodyPr>
            <a:normAutofit fontScale="90000"/>
          </a:bodyPr>
          <a:lstStyle/>
          <a:p>
            <a:r>
              <a:rPr lang="ru-RU" sz="3600" b="1" dirty="0">
                <a:solidFill>
                  <a:srgbClr val="0000FF"/>
                </a:solidFill>
              </a:rPr>
              <a:t> </a:t>
            </a:r>
            <a:r>
              <a:rPr lang="ru-RU" sz="4000" b="1" dirty="0">
                <a:solidFill>
                  <a:srgbClr val="7030A0"/>
                </a:solidFill>
              </a:rPr>
              <a:t>Оздоровительные технологии и методы </a:t>
            </a:r>
            <a:br>
              <a:rPr lang="ru-RU" dirty="0"/>
            </a:br>
            <a:endParaRPr lang="ru-RU" dirty="0"/>
          </a:p>
        </p:txBody>
      </p:sp>
      <p:sp>
        <p:nvSpPr>
          <p:cNvPr id="3" name="Содержимое 2"/>
          <p:cNvSpPr>
            <a:spLocks noGrp="1"/>
          </p:cNvSpPr>
          <p:nvPr>
            <p:ph idx="1"/>
          </p:nvPr>
        </p:nvSpPr>
        <p:spPr>
          <a:xfrm>
            <a:off x="635000" y="1168400"/>
            <a:ext cx="11049000" cy="5384800"/>
          </a:xfrm>
        </p:spPr>
        <p:txBody>
          <a:bodyPr>
            <a:normAutofit fontScale="70000" lnSpcReduction="20000"/>
          </a:bodyPr>
          <a:lstStyle/>
          <a:p>
            <a:r>
              <a:rPr lang="ru-RU" b="1" dirty="0">
                <a:solidFill>
                  <a:srgbClr val="0000FF"/>
                </a:solidFill>
              </a:rPr>
              <a:t>Динамические паузы</a:t>
            </a:r>
            <a:r>
              <a:rPr lang="ru-RU" b="1" dirty="0"/>
              <a:t>. </a:t>
            </a:r>
          </a:p>
          <a:p>
            <a:pPr>
              <a:buNone/>
            </a:pPr>
            <a:r>
              <a:rPr lang="ru-RU" dirty="0"/>
              <a:t>Во время занятий, 2-5 мин., по мере утомляемости детей. Рекомендуется для всех детей в качестве профилактики утомления. Могут включать в себя элементы гимнастики для глаз, дыхательной гимнастики и других в зависимости от вида занятия. Создают необходимую атмосферу, снижающую напряжение.</a:t>
            </a:r>
            <a:endParaRPr lang="ru-RU" b="1" dirty="0"/>
          </a:p>
          <a:p>
            <a:r>
              <a:rPr lang="ru-RU" b="1" dirty="0">
                <a:solidFill>
                  <a:srgbClr val="0000FF"/>
                </a:solidFill>
              </a:rPr>
              <a:t>Ритмопластика </a:t>
            </a:r>
            <a:r>
              <a:rPr lang="ru-RU" dirty="0"/>
              <a:t>–</a:t>
            </a:r>
          </a:p>
          <a:p>
            <a:pPr>
              <a:buNone/>
            </a:pPr>
            <a:r>
              <a:rPr lang="ru-RU" dirty="0"/>
              <a:t> эти музыкально-ритмические движения являются синтетическим видом деятельности, следовательно, любая программа, основанная на движениях под музыку, будет развивать и музыкальный слух, и двигательные способности, а также те психические процессы, которые лежат в их основе.</a:t>
            </a:r>
            <a:endParaRPr lang="ru-RU" b="1" dirty="0"/>
          </a:p>
          <a:p>
            <a:r>
              <a:rPr lang="ru-RU" b="1" dirty="0" err="1">
                <a:solidFill>
                  <a:srgbClr val="0000FF"/>
                </a:solidFill>
              </a:rPr>
              <a:t>Логоритмика</a:t>
            </a:r>
            <a:r>
              <a:rPr lang="ru-RU" dirty="0"/>
              <a:t> </a:t>
            </a:r>
          </a:p>
          <a:p>
            <a:pPr>
              <a:buNone/>
            </a:pPr>
            <a:r>
              <a:rPr lang="ru-RU" dirty="0"/>
              <a:t>(это метод преодоления речевых нарушений путем развития двигательной сферы в сочетании со словом и музыкой); направлена на коррекцию общих и мелких движений, развитие координации «речь – движение», расширение у детей словаря, способствуют совершенствованию психофизических функций, развитию эмоциональности, навыков общения. </a:t>
            </a:r>
          </a:p>
          <a:p>
            <a:r>
              <a:rPr lang="ru-RU" b="1" dirty="0">
                <a:solidFill>
                  <a:srgbClr val="0000FF"/>
                </a:solidFill>
              </a:rPr>
              <a:t>Подвижные и спортивные игры </a:t>
            </a:r>
          </a:p>
          <a:p>
            <a:pPr>
              <a:buNone/>
            </a:pPr>
            <a:r>
              <a:rPr lang="ru-RU" dirty="0"/>
              <a:t>Как часть физкультурного занятия, на прогулке, в групповой комнате – малой со средней степенью подвижности. Ежедневно для всех возрастных групп. Игры подбираются в соответствии с возрастом ребенка, местом и временем ее проведения.</a:t>
            </a:r>
          </a:p>
          <a:p>
            <a:endParaRPr lang="ru-RU"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55487" y="219765"/>
            <a:ext cx="11163300" cy="6426200"/>
          </a:xfrm>
        </p:spPr>
        <p:txBody>
          <a:bodyPr>
            <a:normAutofit fontScale="25000" lnSpcReduction="20000"/>
          </a:bodyPr>
          <a:lstStyle/>
          <a:p>
            <a:r>
              <a:rPr lang="ru-RU" sz="10400" b="1" dirty="0">
                <a:solidFill>
                  <a:srgbClr val="0000FF"/>
                </a:solidFill>
              </a:rPr>
              <a:t>Релаксация</a:t>
            </a:r>
          </a:p>
          <a:p>
            <a:pPr>
              <a:buNone/>
            </a:pPr>
            <a:r>
              <a:rPr lang="ru-RU" sz="10400" b="1" dirty="0"/>
              <a:t> </a:t>
            </a:r>
            <a:r>
              <a:rPr lang="ru-RU" sz="10400" dirty="0"/>
              <a:t>Проводится в любом подходящем помещении. В зависимости от состояния детей и целей, педагог определяет интенсивность технологии. Для всех возрастных групп. Можно использовать спокойную классическую музыку (Чайковский, Рахманинов), звуки природы.</a:t>
            </a:r>
            <a:endParaRPr lang="ru-RU" sz="10400" b="1" dirty="0">
              <a:solidFill>
                <a:srgbClr val="0000FF"/>
              </a:solidFill>
            </a:endParaRPr>
          </a:p>
          <a:p>
            <a:r>
              <a:rPr lang="ru-RU" sz="10400" b="1" dirty="0">
                <a:solidFill>
                  <a:srgbClr val="0000FF"/>
                </a:solidFill>
              </a:rPr>
              <a:t>Гимнастика пальчиковая</a:t>
            </a:r>
          </a:p>
          <a:p>
            <a:pPr>
              <a:buNone/>
            </a:pPr>
            <a:r>
              <a:rPr lang="ru-RU" sz="10400" b="1" dirty="0">
                <a:solidFill>
                  <a:srgbClr val="0000FF"/>
                </a:solidFill>
              </a:rPr>
              <a:t> </a:t>
            </a:r>
            <a:r>
              <a:rPr lang="ru-RU" sz="10400" dirty="0"/>
              <a:t>Систематические упражнения по тренировке движений пальцев наряду со стимулирующим влиянием на развитие речи являются мощным средством повышения работоспособности головного мозга. Формирование словесной речи ребенка начинается, когда движения пальцев рук достигают достаточной точности. Развитие пальцевой моторики подготавливает почву для последующего формирования речи. Поскольку существует тесная взаимосвязь и взаимозависимость речевой и моторной деятельности, то при наличии речевого дефекта у ребенка особое внимание необходимо обратить на тренировку его пальцев. Позитивно влияет на развитие интеллекта. </a:t>
            </a:r>
            <a:endParaRPr lang="ru-RU" sz="10400" b="1" dirty="0"/>
          </a:p>
          <a:p>
            <a:r>
              <a:rPr lang="ru-RU" sz="10400" b="1" dirty="0">
                <a:solidFill>
                  <a:srgbClr val="0000FF"/>
                </a:solidFill>
              </a:rPr>
              <a:t>Гимнастика для глаз </a:t>
            </a:r>
          </a:p>
          <a:p>
            <a:pPr>
              <a:buNone/>
            </a:pPr>
            <a:r>
              <a:rPr lang="ru-RU" sz="10400" dirty="0"/>
              <a:t>Ежедневно по 3-5 мин. в любое свободное время; в зависимости от интенсивности зрительной нагрузки с младшего возраста. Рекомендуется использовать наглядный материал, показ педагога. Снятие напряжения, нагрузки.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5800" y="428624"/>
            <a:ext cx="11061700" cy="6162676"/>
          </a:xfrm>
        </p:spPr>
        <p:txBody>
          <a:bodyPr>
            <a:normAutofit fontScale="77500" lnSpcReduction="20000"/>
          </a:bodyPr>
          <a:lstStyle/>
          <a:p>
            <a:r>
              <a:rPr lang="ru-RU" b="1" dirty="0">
                <a:solidFill>
                  <a:srgbClr val="0000FF"/>
                </a:solidFill>
              </a:rPr>
              <a:t>Дыхательная гимнастика </a:t>
            </a:r>
          </a:p>
          <a:p>
            <a:pPr>
              <a:buNone/>
            </a:pPr>
            <a:r>
              <a:rPr lang="ru-RU" dirty="0"/>
              <a:t>корректирует нарушения речевого дыхания, помогает выработать диафрагмальное дыхание, а также продолжительность, силу и правильное распределение выдоха. Выполнение дыхательной гимнастики помогает сохранить, укрепить здоровье ребенка. Она дает возможность зарядиться бодростью и жизнерадостностью, сохранять высокую работоспособность. Оказывает на организм человека комплексное лечебное воздействие: положительно влияет на обменные процессы, играющие важную роль в кровоснабжении, в том числе и легочной ткани; способствует восстановлению нарушенных в ходе болезни нервных регуляций со стороны центральной нервной системы; улучшает дренажную функцию бронхов; восстанавливает нарушенное носовое дыхание; исправляет развившиеся в процессе заболеваний различные деформации грудной клетки и позвоночника.</a:t>
            </a:r>
          </a:p>
          <a:p>
            <a:endParaRPr lang="ru-RU" b="1" dirty="0"/>
          </a:p>
          <a:p>
            <a:r>
              <a:rPr lang="ru-RU" b="1" dirty="0">
                <a:solidFill>
                  <a:srgbClr val="0000FF"/>
                </a:solidFill>
              </a:rPr>
              <a:t>Гимнастика бодрящая</a:t>
            </a:r>
            <a:r>
              <a:rPr lang="ru-RU" dirty="0">
                <a:solidFill>
                  <a:srgbClr val="0000FF"/>
                </a:solidFill>
              </a:rPr>
              <a:t> </a:t>
            </a:r>
          </a:p>
          <a:p>
            <a:pPr>
              <a:buNone/>
            </a:pPr>
            <a:r>
              <a:rPr lang="ru-RU" dirty="0"/>
              <a:t>Помогает детскому организму проснуться, улучшает настроение, поднимает мышечный тонус. Во время ее проведения целесообразно включать музыкальное сопровождение. Хорошо, если после пробуждения дети услышат свои любимые детские песни или спокойную приятную музыку. Выполняется ежедневно после дневного сна, 5-10 мин. Форма проведения различна: упражнения на кроватках, обширное умывание; ходьба по ребристым дощечкам; легкий бег из спальни в группу с разницей температуры в помещениях и другие в зависимости от условий ДОУ. Оказывает закаливающий эффект.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5378" y="165100"/>
            <a:ext cx="10883900" cy="888999"/>
          </a:xfrm>
        </p:spPr>
        <p:txBody>
          <a:bodyPr/>
          <a:lstStyle/>
          <a:p>
            <a:r>
              <a:rPr lang="ru-RU" dirty="0">
                <a:solidFill>
                  <a:srgbClr val="7030A0"/>
                </a:solidFill>
              </a:rPr>
              <a:t>Коррекционные технологии</a:t>
            </a:r>
          </a:p>
        </p:txBody>
      </p:sp>
      <p:sp>
        <p:nvSpPr>
          <p:cNvPr id="3" name="Содержимое 2"/>
          <p:cNvSpPr>
            <a:spLocks noGrp="1"/>
          </p:cNvSpPr>
          <p:nvPr>
            <p:ph idx="1"/>
          </p:nvPr>
        </p:nvSpPr>
        <p:spPr>
          <a:xfrm>
            <a:off x="317500" y="1155700"/>
            <a:ext cx="11506200" cy="5537200"/>
          </a:xfrm>
        </p:spPr>
        <p:txBody>
          <a:bodyPr>
            <a:noAutofit/>
          </a:bodyPr>
          <a:lstStyle/>
          <a:p>
            <a:r>
              <a:rPr lang="ru-RU" sz="2400" b="1" dirty="0">
                <a:solidFill>
                  <a:srgbClr val="0000FF"/>
                </a:solidFill>
              </a:rPr>
              <a:t>Арт-терапия</a:t>
            </a:r>
            <a:r>
              <a:rPr lang="ru-RU" sz="2400" b="1" dirty="0"/>
              <a:t> </a:t>
            </a:r>
          </a:p>
          <a:p>
            <a:pPr>
              <a:buNone/>
            </a:pPr>
            <a:r>
              <a:rPr lang="ru-RU" sz="2400" dirty="0"/>
              <a:t>лечение искусством, творчеством увлекает детей, отвлекает от неприятных эмоций, подключает эмоциональные резервы организма. Работа с природными материалами – глиной, песком, водой, красками. </a:t>
            </a:r>
            <a:r>
              <a:rPr lang="ru-RU" sz="2400" dirty="0" err="1"/>
              <a:t>Арттерапевтические</a:t>
            </a:r>
            <a:r>
              <a:rPr lang="ru-RU" sz="2400" dirty="0"/>
              <a:t> техники, помогающие снять нервное напряжение и подключить внутренние резервы организма ребенка таких как: красочная живопись с помощью пальцев, красочная живопись с помощью ног, живопись с помощью пальцев на песке, крупе (манка, овсянка, горох и т.д.), отпечатки рук на прохладном, теплом песке. </a:t>
            </a:r>
            <a:endParaRPr lang="ru-RU" sz="2400" b="1" dirty="0"/>
          </a:p>
          <a:p>
            <a:r>
              <a:rPr lang="ru-RU" sz="2400" b="1" dirty="0">
                <a:solidFill>
                  <a:srgbClr val="0000FF"/>
                </a:solidFill>
              </a:rPr>
              <a:t>Кинезиологические упражнения</a:t>
            </a:r>
          </a:p>
          <a:p>
            <a:pPr>
              <a:buNone/>
            </a:pPr>
            <a:r>
              <a:rPr lang="ru-RU" sz="2400" dirty="0"/>
              <a:t> комплекс движений, позволяющий активизировать межполушарное взаимодействие, когда полушария обмениваются информацией, происходит синхронизация их работы. В ходе систематического использования </a:t>
            </a:r>
            <a:r>
              <a:rPr lang="ru-RU" sz="2400" dirty="0" err="1"/>
              <a:t>кинезиологических</a:t>
            </a:r>
            <a:r>
              <a:rPr lang="ru-RU" sz="2400" dirty="0"/>
              <a:t> упражнений у ребенка развиваются межполушарные связи, улучшается память и концентрация внимания, наблюдается значительный прогресс в управлении своими эмоциями. В случае, когда детям предстоит интенсивная нагрузка, работу мы начинаем с </a:t>
            </a:r>
            <a:r>
              <a:rPr lang="ru-RU" sz="2400" dirty="0" err="1"/>
              <a:t>кинезиологического</a:t>
            </a:r>
            <a:r>
              <a:rPr lang="ru-RU" sz="2400" dirty="0"/>
              <a:t> комплекса упражнений.</a:t>
            </a:r>
            <a:endParaRPr lang="ru-R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73100" y="304800"/>
            <a:ext cx="10845800" cy="6210300"/>
          </a:xfrm>
        </p:spPr>
        <p:txBody>
          <a:bodyPr>
            <a:normAutofit fontScale="85000" lnSpcReduction="20000"/>
          </a:bodyPr>
          <a:lstStyle/>
          <a:p>
            <a:r>
              <a:rPr lang="ru-RU" b="1" dirty="0">
                <a:solidFill>
                  <a:srgbClr val="0000FF"/>
                </a:solidFill>
              </a:rPr>
              <a:t>Сказкотерапия</a:t>
            </a:r>
            <a:r>
              <a:rPr lang="ru-RU" dirty="0"/>
              <a:t>–</a:t>
            </a:r>
          </a:p>
          <a:p>
            <a:pPr>
              <a:buNone/>
            </a:pPr>
            <a:r>
              <a:rPr lang="ru-RU" dirty="0"/>
              <a:t> любимый детьми жанр. Она несёт в себе важное психологическое содержание «любовь, добро и счастье».Сказка трансформирует героя, превращая слабого в сильного, маленького во взрослого, наивного в мудрого, этим самым открывает ребёнку перспективы собственного роста. Сказка дарит надежду и мечты – предощущение будущего. Становится неким духовным оберегом детства. </a:t>
            </a:r>
            <a:endParaRPr lang="ru-RU" b="1" dirty="0"/>
          </a:p>
          <a:p>
            <a:r>
              <a:rPr lang="ru-RU" b="1" dirty="0">
                <a:solidFill>
                  <a:srgbClr val="0000FF"/>
                </a:solidFill>
              </a:rPr>
              <a:t>Психогимнастика </a:t>
            </a:r>
          </a:p>
          <a:p>
            <a:pPr>
              <a:buNone/>
            </a:pPr>
            <a:r>
              <a:rPr lang="ru-RU" dirty="0"/>
              <a:t>направлена на обучение элементам техники выразительных движений, на использование выразительных движений в воспитании эмоций и высших чувств и на приобретение навыков в само расслаблении. Психогимнастика помогает детям преодолевать барьеры в общении, лучше понять себя и других, снимать психическое напряжение, дает возможность самовыражения. </a:t>
            </a:r>
            <a:endParaRPr lang="ru-RU" b="1" dirty="0"/>
          </a:p>
          <a:p>
            <a:r>
              <a:rPr lang="ru-RU" b="1" dirty="0">
                <a:solidFill>
                  <a:srgbClr val="0000FF"/>
                </a:solidFill>
              </a:rPr>
              <a:t>Артикуляционная гимнастика </a:t>
            </a:r>
          </a:p>
          <a:p>
            <a:pPr>
              <a:buNone/>
            </a:pPr>
            <a:r>
              <a:rPr lang="ru-RU" dirty="0"/>
              <a:t> упражнения для тренировки органов артикуляции (губ, языка, нижней челюсти), необходимые для правильного звукопроизношения, помогают быстрее «поставить» правильное звукопроизношение, преодолеть уже сложившиеся нарушения звукопроизношения. С детьми, имеющих дефекты звукопроизношения, занимается логопед.</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52500" y="381000"/>
            <a:ext cx="10401300" cy="5795963"/>
          </a:xfrm>
        </p:spPr>
        <p:txBody>
          <a:bodyPr>
            <a:normAutofit/>
          </a:bodyPr>
          <a:lstStyle/>
          <a:p>
            <a:r>
              <a:rPr lang="ru-RU" b="1" dirty="0">
                <a:solidFill>
                  <a:srgbClr val="0000FF"/>
                </a:solidFill>
              </a:rPr>
              <a:t>Коммуникативные игры.</a:t>
            </a:r>
            <a:r>
              <a:rPr lang="ru-RU" dirty="0">
                <a:solidFill>
                  <a:srgbClr val="0000FF"/>
                </a:solidFill>
              </a:rPr>
              <a:t> </a:t>
            </a:r>
            <a:r>
              <a:rPr lang="ru-RU" dirty="0"/>
              <a:t>Занятия строятся по определенной схеме и состоят из нескольких частей. В них входят беседы, этюды и игры разной степени подвижности, занятия рисованием, лепкой и др. </a:t>
            </a:r>
            <a:r>
              <a:rPr lang="ru-RU" dirty="0" err="1"/>
              <a:t>Самомассаж</a:t>
            </a:r>
            <a:r>
              <a:rPr lang="ru-RU" dirty="0"/>
              <a:t>, точечный </a:t>
            </a:r>
            <a:r>
              <a:rPr lang="ru-RU" dirty="0" err="1"/>
              <a:t>самомассаж</a:t>
            </a:r>
            <a:r>
              <a:rPr lang="ru-RU" dirty="0"/>
              <a:t>. Массаж является одним из средств лечебно-профилактической работы, наиболее полно влияет на здоровье и самочувствие каждого ребенка. </a:t>
            </a:r>
            <a:r>
              <a:rPr lang="ru-RU" dirty="0" err="1"/>
              <a:t>Самомассаж</a:t>
            </a:r>
            <a:r>
              <a:rPr lang="ru-RU" dirty="0"/>
              <a:t> доступен всем, даже малышам. Упражнения игрового массажа и </a:t>
            </a:r>
            <a:r>
              <a:rPr lang="ru-RU" dirty="0" err="1"/>
              <a:t>самомассажа</a:t>
            </a:r>
            <a:r>
              <a:rPr lang="ru-RU" dirty="0"/>
              <a:t> в сочетании с пальчиковыми упражнениями (совокупность движений тела, мелкой моторики рук), в сопровождении с текстом обогащают не только внутренний мир ребенка, но и оказывают положительное воздействие на развитие памяти, мышления, развивают фантазию, способствует снятию напряжения. Потирание кончиков пальцев успокаивает нервную систему.</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D4F86B-BEA2-42EC-B217-E53EB6717A76}"/>
              </a:ext>
            </a:extLst>
          </p:cNvPr>
          <p:cNvSpPr>
            <a:spLocks noGrp="1"/>
          </p:cNvSpPr>
          <p:nvPr>
            <p:ph idx="1"/>
          </p:nvPr>
        </p:nvSpPr>
        <p:spPr>
          <a:xfrm>
            <a:off x="334107" y="0"/>
            <a:ext cx="11306907" cy="6646985"/>
          </a:xfrm>
        </p:spPr>
        <p:txBody>
          <a:bodyPr>
            <a:normAutofit/>
          </a:bodyPr>
          <a:lstStyle/>
          <a:p>
            <a:pPr marL="142875" marR="142875">
              <a:lnSpc>
                <a:spcPct val="107000"/>
              </a:lnSpc>
              <a:spcBef>
                <a:spcPts val="1125"/>
              </a:spcBef>
              <a:spcAft>
                <a:spcPts val="1125"/>
              </a:spcAft>
            </a:pPr>
            <a:r>
              <a:rPr lang="ru-RU" sz="2800" b="1" dirty="0">
                <a:solidFill>
                  <a:srgbClr val="424242"/>
                </a:solidFill>
                <a:effectLst/>
                <a:latin typeface="Verdana" panose="020B0604030504040204" pitchFamily="34" charset="0"/>
                <a:ea typeface="Times New Roman" panose="02020603050405020304" pitchFamily="18" charset="0"/>
                <a:cs typeface="Times New Roman" panose="02020603050405020304" pitchFamily="18" charset="0"/>
              </a:rPr>
              <a:t>Таким образом, очень важно, чтобы каждая из рассмотренных технологий имела оздоровительную направленность, а используемая в комплексе </a:t>
            </a:r>
            <a:r>
              <a:rPr lang="ru-RU" sz="2800" b="1" dirty="0" err="1">
                <a:solidFill>
                  <a:srgbClr val="424242"/>
                </a:solidFill>
                <a:effectLst/>
                <a:latin typeface="Verdana" panose="020B0604030504040204" pitchFamily="34" charset="0"/>
                <a:ea typeface="Times New Roman" panose="02020603050405020304" pitchFamily="18" charset="0"/>
                <a:cs typeface="Times New Roman" panose="02020603050405020304" pitchFamily="18" charset="0"/>
              </a:rPr>
              <a:t>здоровьесберегающая</a:t>
            </a:r>
            <a:r>
              <a:rPr lang="ru-RU" sz="2800" b="1" dirty="0">
                <a:solidFill>
                  <a:srgbClr val="424242"/>
                </a:solidFill>
                <a:effectLst/>
                <a:latin typeface="Verdana" panose="020B0604030504040204" pitchFamily="34" charset="0"/>
                <a:ea typeface="Times New Roman" panose="02020603050405020304" pitchFamily="18" charset="0"/>
                <a:cs typeface="Times New Roman" panose="02020603050405020304" pitchFamily="18" charset="0"/>
              </a:rPr>
              <a:t> деятельность в итоге сформировала бы у ребенка стойкую мотивацию на здоровый образ жизни, полноценное и неосложненное развитие. Создавая условия для оптимального физического и нервно-психического развития в период пребывания ребёнка в детском саду, используя современные здоровье сберегающие технологии в течение всего дня обеспечит соответствующий уровень здоровья детей.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565677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1380</TotalTime>
  <Words>1476</Words>
  <Application>Microsoft Office PowerPoint</Application>
  <PresentationFormat>Широкоэкранный</PresentationFormat>
  <Paragraphs>44</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Verdana</vt:lpstr>
      <vt:lpstr>Тема Office</vt:lpstr>
      <vt:lpstr>Физкультурно - оздоровительная работа с детьми овз в условиях инклюзивного обучения</vt:lpstr>
      <vt:lpstr>Реализация задачи физкультурно-оздоровительного блока предполагает:</vt:lpstr>
      <vt:lpstr> Оздоровительные технологии и методы  </vt:lpstr>
      <vt:lpstr>Презентация PowerPoint</vt:lpstr>
      <vt:lpstr>Презентация PowerPoint</vt:lpstr>
      <vt:lpstr>Коррекционные технологии</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Физкультурно - оздоровительная работа с детьми овз в условиях инклюзивного обучения</dc:title>
  <dc:creator>ADMIN</dc:creator>
  <cp:lastModifiedBy>ADMIN</cp:lastModifiedBy>
  <cp:revision>23</cp:revision>
  <dcterms:created xsi:type="dcterms:W3CDTF">2022-03-23T10:51:02Z</dcterms:created>
  <dcterms:modified xsi:type="dcterms:W3CDTF">2022-04-05T13:08:23Z</dcterms:modified>
</cp:coreProperties>
</file>