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3"/>
  </p:notesMasterIdLst>
  <p:sldIdLst>
    <p:sldId id="263" r:id="rId2"/>
    <p:sldId id="267" r:id="rId3"/>
    <p:sldId id="266" r:id="rId4"/>
    <p:sldId id="269" r:id="rId5"/>
    <p:sldId id="359" r:id="rId6"/>
    <p:sldId id="360" r:id="rId7"/>
    <p:sldId id="361" r:id="rId8"/>
    <p:sldId id="362" r:id="rId9"/>
    <p:sldId id="274" r:id="rId10"/>
    <p:sldId id="335" r:id="rId11"/>
    <p:sldId id="337" r:id="rId12"/>
    <p:sldId id="336" r:id="rId13"/>
    <p:sldId id="316" r:id="rId14"/>
    <p:sldId id="317" r:id="rId15"/>
    <p:sldId id="356" r:id="rId16"/>
    <p:sldId id="333" r:id="rId17"/>
    <p:sldId id="280" r:id="rId18"/>
    <p:sldId id="313" r:id="rId19"/>
    <p:sldId id="338" r:id="rId20"/>
    <p:sldId id="332" r:id="rId21"/>
    <p:sldId id="302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6600"/>
    <a:srgbClr val="FF9900"/>
    <a:srgbClr val="FF9933"/>
    <a:srgbClr val="952B5B"/>
    <a:srgbClr val="FFFF99"/>
    <a:srgbClr val="FF99FF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07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64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18B9AD-2FFC-45DC-A8CB-7F09C5CD577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</dgm:pt>
    <dgm:pt modelId="{1F7B5657-E6F1-4622-9D74-D906C4E744AC}">
      <dgm:prSet phldrT="[Текст]"/>
      <dgm:spPr/>
      <dgm:t>
        <a:bodyPr/>
        <a:lstStyle/>
        <a:p>
          <a:r>
            <a:rPr lang="ru-RU" dirty="0" smtClean="0"/>
            <a:t>Физические</a:t>
          </a:r>
          <a:endParaRPr lang="ru-RU" dirty="0"/>
        </a:p>
      </dgm:t>
    </dgm:pt>
    <dgm:pt modelId="{ABE29049-DF56-42E6-824D-0C1F73FD7A90}" type="parTrans" cxnId="{E2495F55-2A3C-495C-9AD3-3F87E207FB04}">
      <dgm:prSet/>
      <dgm:spPr/>
      <dgm:t>
        <a:bodyPr/>
        <a:lstStyle/>
        <a:p>
          <a:endParaRPr lang="ru-RU"/>
        </a:p>
      </dgm:t>
    </dgm:pt>
    <dgm:pt modelId="{004423A8-9CF9-4492-B2D4-462C8A73500E}" type="sibTrans" cxnId="{E2495F55-2A3C-495C-9AD3-3F87E207FB04}">
      <dgm:prSet/>
      <dgm:spPr/>
      <dgm:t>
        <a:bodyPr/>
        <a:lstStyle/>
        <a:p>
          <a:endParaRPr lang="ru-RU"/>
        </a:p>
      </dgm:t>
    </dgm:pt>
    <dgm:pt modelId="{33072B3A-15D0-4EDA-9183-1F4AB02D60AD}">
      <dgm:prSet phldrT="[Текст]"/>
      <dgm:spPr/>
      <dgm:t>
        <a:bodyPr/>
        <a:lstStyle/>
        <a:p>
          <a:r>
            <a:rPr lang="ru-RU" dirty="0" smtClean="0"/>
            <a:t>Поведенческие</a:t>
          </a:r>
          <a:endParaRPr lang="ru-RU" dirty="0"/>
        </a:p>
      </dgm:t>
    </dgm:pt>
    <dgm:pt modelId="{16B90661-45A3-4F58-99C8-629BE89EF6A1}" type="parTrans" cxnId="{90653F03-7781-4032-82DF-BD03B464109E}">
      <dgm:prSet/>
      <dgm:spPr/>
      <dgm:t>
        <a:bodyPr/>
        <a:lstStyle/>
        <a:p>
          <a:endParaRPr lang="ru-RU"/>
        </a:p>
      </dgm:t>
    </dgm:pt>
    <dgm:pt modelId="{D9F799FB-1273-487E-BA14-5EB2ED90C2A5}" type="sibTrans" cxnId="{90653F03-7781-4032-82DF-BD03B464109E}">
      <dgm:prSet/>
      <dgm:spPr/>
      <dgm:t>
        <a:bodyPr/>
        <a:lstStyle/>
        <a:p>
          <a:endParaRPr lang="ru-RU"/>
        </a:p>
      </dgm:t>
    </dgm:pt>
    <dgm:pt modelId="{094C4701-F98F-4584-9AC0-0016A9AB1BEF}">
      <dgm:prSet phldrT="[Текст]"/>
      <dgm:spPr/>
      <dgm:t>
        <a:bodyPr/>
        <a:lstStyle/>
        <a:p>
          <a:r>
            <a:rPr lang="ru-RU" dirty="0" smtClean="0"/>
            <a:t>Эмоциональные</a:t>
          </a:r>
          <a:endParaRPr lang="ru-RU" dirty="0"/>
        </a:p>
      </dgm:t>
    </dgm:pt>
    <dgm:pt modelId="{4B95B1CC-AD74-4C22-BE4A-297917BCA2E1}" type="parTrans" cxnId="{CC7815E8-9B09-4A31-A8DB-D50E4A4AA5B7}">
      <dgm:prSet/>
      <dgm:spPr/>
      <dgm:t>
        <a:bodyPr/>
        <a:lstStyle/>
        <a:p>
          <a:endParaRPr lang="ru-RU"/>
        </a:p>
      </dgm:t>
    </dgm:pt>
    <dgm:pt modelId="{2D9BFC11-32FD-4A84-8A94-13E5FA87D560}" type="sibTrans" cxnId="{CC7815E8-9B09-4A31-A8DB-D50E4A4AA5B7}">
      <dgm:prSet/>
      <dgm:spPr/>
      <dgm:t>
        <a:bodyPr/>
        <a:lstStyle/>
        <a:p>
          <a:endParaRPr lang="ru-RU"/>
        </a:p>
      </dgm:t>
    </dgm:pt>
    <dgm:pt modelId="{1E0E982B-9DCF-403F-9D69-83258FA1C090}" type="pres">
      <dgm:prSet presAssocID="{A418B9AD-2FFC-45DC-A8CB-7F09C5CD577D}" presName="linear" presStyleCnt="0">
        <dgm:presLayoutVars>
          <dgm:dir/>
          <dgm:resizeHandles val="exact"/>
        </dgm:presLayoutVars>
      </dgm:prSet>
      <dgm:spPr/>
    </dgm:pt>
    <dgm:pt modelId="{D46B34D6-24C7-4A68-99B5-5F3EC87BB156}" type="pres">
      <dgm:prSet presAssocID="{1F7B5657-E6F1-4622-9D74-D906C4E744AC}" presName="comp" presStyleCnt="0"/>
      <dgm:spPr/>
    </dgm:pt>
    <dgm:pt modelId="{507CE0D1-2C0E-4599-8082-C40FCE10B740}" type="pres">
      <dgm:prSet presAssocID="{1F7B5657-E6F1-4622-9D74-D906C4E744AC}" presName="box" presStyleLbl="node1" presStyleIdx="0" presStyleCnt="3" custLinFactNeighborY="3051"/>
      <dgm:spPr/>
      <dgm:t>
        <a:bodyPr/>
        <a:lstStyle/>
        <a:p>
          <a:endParaRPr lang="ru-RU"/>
        </a:p>
      </dgm:t>
    </dgm:pt>
    <dgm:pt modelId="{24FBE5E6-1A1B-4EF8-ACFE-46CCC3A0AA6D}" type="pres">
      <dgm:prSet presAssocID="{1F7B5657-E6F1-4622-9D74-D906C4E744AC}" presName="img" presStyleLbl="fgImgPlace1" presStyleIdx="0" presStyleCnt="3"/>
      <dgm:spPr/>
    </dgm:pt>
    <dgm:pt modelId="{EADF313F-BEF3-492A-B6B2-3C5ACCA8267E}" type="pres">
      <dgm:prSet presAssocID="{1F7B5657-E6F1-4622-9D74-D906C4E744A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6E92E-8A70-4484-8CD8-3EF4711BFD6B}" type="pres">
      <dgm:prSet presAssocID="{004423A8-9CF9-4492-B2D4-462C8A73500E}" presName="spacer" presStyleCnt="0"/>
      <dgm:spPr/>
    </dgm:pt>
    <dgm:pt modelId="{873EB050-ADBA-401F-9A9C-912EB984B1CB}" type="pres">
      <dgm:prSet presAssocID="{33072B3A-15D0-4EDA-9183-1F4AB02D60AD}" presName="comp" presStyleCnt="0"/>
      <dgm:spPr/>
    </dgm:pt>
    <dgm:pt modelId="{87F7DC83-EAE2-4D71-AA04-A5D32015DF96}" type="pres">
      <dgm:prSet presAssocID="{33072B3A-15D0-4EDA-9183-1F4AB02D60AD}" presName="box" presStyleLbl="node1" presStyleIdx="1" presStyleCnt="3"/>
      <dgm:spPr/>
      <dgm:t>
        <a:bodyPr/>
        <a:lstStyle/>
        <a:p>
          <a:endParaRPr lang="ru-RU"/>
        </a:p>
      </dgm:t>
    </dgm:pt>
    <dgm:pt modelId="{F3E3BDBD-4B21-4918-B42B-9B03725EAD62}" type="pres">
      <dgm:prSet presAssocID="{33072B3A-15D0-4EDA-9183-1F4AB02D60AD}" presName="img" presStyleLbl="fgImgPlace1" presStyleIdx="1" presStyleCnt="3"/>
      <dgm:spPr/>
    </dgm:pt>
    <dgm:pt modelId="{A71CFA84-5AD0-40C7-9B32-D298DB9BFE0B}" type="pres">
      <dgm:prSet presAssocID="{33072B3A-15D0-4EDA-9183-1F4AB02D60A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1D5EA-4E69-448D-83B2-1A33EB3BFE21}" type="pres">
      <dgm:prSet presAssocID="{D9F799FB-1273-487E-BA14-5EB2ED90C2A5}" presName="spacer" presStyleCnt="0"/>
      <dgm:spPr/>
    </dgm:pt>
    <dgm:pt modelId="{7BE20427-D3D5-48DF-B383-B20F747A48ED}" type="pres">
      <dgm:prSet presAssocID="{094C4701-F98F-4584-9AC0-0016A9AB1BEF}" presName="comp" presStyleCnt="0"/>
      <dgm:spPr/>
    </dgm:pt>
    <dgm:pt modelId="{EE34D9A5-EA58-4A95-8E0F-D9E38A849328}" type="pres">
      <dgm:prSet presAssocID="{094C4701-F98F-4584-9AC0-0016A9AB1BEF}" presName="box" presStyleLbl="node1" presStyleIdx="2" presStyleCnt="3"/>
      <dgm:spPr/>
      <dgm:t>
        <a:bodyPr/>
        <a:lstStyle/>
        <a:p>
          <a:endParaRPr lang="ru-RU"/>
        </a:p>
      </dgm:t>
    </dgm:pt>
    <dgm:pt modelId="{1DF82A2A-69F7-447D-85F3-69DA66D4799F}" type="pres">
      <dgm:prSet presAssocID="{094C4701-F98F-4584-9AC0-0016A9AB1BEF}" presName="img" presStyleLbl="fgImgPlace1" presStyleIdx="2" presStyleCnt="3"/>
      <dgm:spPr/>
    </dgm:pt>
    <dgm:pt modelId="{E88D50A9-1137-4DB4-B07C-9C7E72BC66DB}" type="pres">
      <dgm:prSet presAssocID="{094C4701-F98F-4584-9AC0-0016A9AB1BE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7DC9D4-3D00-41A0-9ABB-851B8CAE55A0}" type="presOf" srcId="{33072B3A-15D0-4EDA-9183-1F4AB02D60AD}" destId="{87F7DC83-EAE2-4D71-AA04-A5D32015DF96}" srcOrd="0" destOrd="0" presId="urn:microsoft.com/office/officeart/2005/8/layout/vList4#1"/>
    <dgm:cxn modelId="{4EE24F28-479A-4FD3-9BFC-FA7B91A73800}" type="presOf" srcId="{094C4701-F98F-4584-9AC0-0016A9AB1BEF}" destId="{EE34D9A5-EA58-4A95-8E0F-D9E38A849328}" srcOrd="0" destOrd="0" presId="urn:microsoft.com/office/officeart/2005/8/layout/vList4#1"/>
    <dgm:cxn modelId="{740C8CCE-6331-4541-9209-7081656DC918}" type="presOf" srcId="{094C4701-F98F-4584-9AC0-0016A9AB1BEF}" destId="{E88D50A9-1137-4DB4-B07C-9C7E72BC66DB}" srcOrd="1" destOrd="0" presId="urn:microsoft.com/office/officeart/2005/8/layout/vList4#1"/>
    <dgm:cxn modelId="{46D0CE6E-B801-446C-BCB5-BD2AD5B65522}" type="presOf" srcId="{1F7B5657-E6F1-4622-9D74-D906C4E744AC}" destId="{EADF313F-BEF3-492A-B6B2-3C5ACCA8267E}" srcOrd="1" destOrd="0" presId="urn:microsoft.com/office/officeart/2005/8/layout/vList4#1"/>
    <dgm:cxn modelId="{CC7815E8-9B09-4A31-A8DB-D50E4A4AA5B7}" srcId="{A418B9AD-2FFC-45DC-A8CB-7F09C5CD577D}" destId="{094C4701-F98F-4584-9AC0-0016A9AB1BEF}" srcOrd="2" destOrd="0" parTransId="{4B95B1CC-AD74-4C22-BE4A-297917BCA2E1}" sibTransId="{2D9BFC11-32FD-4A84-8A94-13E5FA87D560}"/>
    <dgm:cxn modelId="{C5531B8E-DB11-4E52-AF00-4A221A27079C}" type="presOf" srcId="{A418B9AD-2FFC-45DC-A8CB-7F09C5CD577D}" destId="{1E0E982B-9DCF-403F-9D69-83258FA1C090}" srcOrd="0" destOrd="0" presId="urn:microsoft.com/office/officeart/2005/8/layout/vList4#1"/>
    <dgm:cxn modelId="{E0D58755-1863-44FC-8101-9F9B430ED8C3}" type="presOf" srcId="{33072B3A-15D0-4EDA-9183-1F4AB02D60AD}" destId="{A71CFA84-5AD0-40C7-9B32-D298DB9BFE0B}" srcOrd="1" destOrd="0" presId="urn:microsoft.com/office/officeart/2005/8/layout/vList4#1"/>
    <dgm:cxn modelId="{AA28336F-6B0F-4FE7-9C18-0D02D29850CD}" type="presOf" srcId="{1F7B5657-E6F1-4622-9D74-D906C4E744AC}" destId="{507CE0D1-2C0E-4599-8082-C40FCE10B740}" srcOrd="0" destOrd="0" presId="urn:microsoft.com/office/officeart/2005/8/layout/vList4#1"/>
    <dgm:cxn modelId="{90653F03-7781-4032-82DF-BD03B464109E}" srcId="{A418B9AD-2FFC-45DC-A8CB-7F09C5CD577D}" destId="{33072B3A-15D0-4EDA-9183-1F4AB02D60AD}" srcOrd="1" destOrd="0" parTransId="{16B90661-45A3-4F58-99C8-629BE89EF6A1}" sibTransId="{D9F799FB-1273-487E-BA14-5EB2ED90C2A5}"/>
    <dgm:cxn modelId="{E2495F55-2A3C-495C-9AD3-3F87E207FB04}" srcId="{A418B9AD-2FFC-45DC-A8CB-7F09C5CD577D}" destId="{1F7B5657-E6F1-4622-9D74-D906C4E744AC}" srcOrd="0" destOrd="0" parTransId="{ABE29049-DF56-42E6-824D-0C1F73FD7A90}" sibTransId="{004423A8-9CF9-4492-B2D4-462C8A73500E}"/>
    <dgm:cxn modelId="{DC6EBD93-6860-4783-BF9E-6C92931FAEA6}" type="presParOf" srcId="{1E0E982B-9DCF-403F-9D69-83258FA1C090}" destId="{D46B34D6-24C7-4A68-99B5-5F3EC87BB156}" srcOrd="0" destOrd="0" presId="urn:microsoft.com/office/officeart/2005/8/layout/vList4#1"/>
    <dgm:cxn modelId="{3A1D3FD8-13E2-4E2E-8DAA-18350D776422}" type="presParOf" srcId="{D46B34D6-24C7-4A68-99B5-5F3EC87BB156}" destId="{507CE0D1-2C0E-4599-8082-C40FCE10B740}" srcOrd="0" destOrd="0" presId="urn:microsoft.com/office/officeart/2005/8/layout/vList4#1"/>
    <dgm:cxn modelId="{CFBFEDBB-199A-4756-9A36-A37E48CC89CB}" type="presParOf" srcId="{D46B34D6-24C7-4A68-99B5-5F3EC87BB156}" destId="{24FBE5E6-1A1B-4EF8-ACFE-46CCC3A0AA6D}" srcOrd="1" destOrd="0" presId="urn:microsoft.com/office/officeart/2005/8/layout/vList4#1"/>
    <dgm:cxn modelId="{621E4D1B-A6FA-468C-BEE6-6275F05529CD}" type="presParOf" srcId="{D46B34D6-24C7-4A68-99B5-5F3EC87BB156}" destId="{EADF313F-BEF3-492A-B6B2-3C5ACCA8267E}" srcOrd="2" destOrd="0" presId="urn:microsoft.com/office/officeart/2005/8/layout/vList4#1"/>
    <dgm:cxn modelId="{32BF8CE3-E160-4631-B66C-F821648EBF05}" type="presParOf" srcId="{1E0E982B-9DCF-403F-9D69-83258FA1C090}" destId="{5AB6E92E-8A70-4484-8CD8-3EF4711BFD6B}" srcOrd="1" destOrd="0" presId="urn:microsoft.com/office/officeart/2005/8/layout/vList4#1"/>
    <dgm:cxn modelId="{998A7DF4-1366-46F8-9F39-1B638628725A}" type="presParOf" srcId="{1E0E982B-9DCF-403F-9D69-83258FA1C090}" destId="{873EB050-ADBA-401F-9A9C-912EB984B1CB}" srcOrd="2" destOrd="0" presId="urn:microsoft.com/office/officeart/2005/8/layout/vList4#1"/>
    <dgm:cxn modelId="{694012FE-09AD-464B-83A4-5A5BC9E43164}" type="presParOf" srcId="{873EB050-ADBA-401F-9A9C-912EB984B1CB}" destId="{87F7DC83-EAE2-4D71-AA04-A5D32015DF96}" srcOrd="0" destOrd="0" presId="urn:microsoft.com/office/officeart/2005/8/layout/vList4#1"/>
    <dgm:cxn modelId="{49B49056-4DAF-4B27-9BD7-628A95BAC075}" type="presParOf" srcId="{873EB050-ADBA-401F-9A9C-912EB984B1CB}" destId="{F3E3BDBD-4B21-4918-B42B-9B03725EAD62}" srcOrd="1" destOrd="0" presId="urn:microsoft.com/office/officeart/2005/8/layout/vList4#1"/>
    <dgm:cxn modelId="{E4366C54-BCE4-406B-A388-C2E9102BB971}" type="presParOf" srcId="{873EB050-ADBA-401F-9A9C-912EB984B1CB}" destId="{A71CFA84-5AD0-40C7-9B32-D298DB9BFE0B}" srcOrd="2" destOrd="0" presId="urn:microsoft.com/office/officeart/2005/8/layout/vList4#1"/>
    <dgm:cxn modelId="{EA8DBC99-2F5F-49AD-A852-66E487D81474}" type="presParOf" srcId="{1E0E982B-9DCF-403F-9D69-83258FA1C090}" destId="{78E1D5EA-4E69-448D-83B2-1A33EB3BFE21}" srcOrd="3" destOrd="0" presId="urn:microsoft.com/office/officeart/2005/8/layout/vList4#1"/>
    <dgm:cxn modelId="{BB926A8C-F9A3-4075-921D-27BF2890D364}" type="presParOf" srcId="{1E0E982B-9DCF-403F-9D69-83258FA1C090}" destId="{7BE20427-D3D5-48DF-B383-B20F747A48ED}" srcOrd="4" destOrd="0" presId="urn:microsoft.com/office/officeart/2005/8/layout/vList4#1"/>
    <dgm:cxn modelId="{D04CD467-0EF0-440A-9A1B-B1812EF2966C}" type="presParOf" srcId="{7BE20427-D3D5-48DF-B383-B20F747A48ED}" destId="{EE34D9A5-EA58-4A95-8E0F-D9E38A849328}" srcOrd="0" destOrd="0" presId="urn:microsoft.com/office/officeart/2005/8/layout/vList4#1"/>
    <dgm:cxn modelId="{D1BFF5DF-5BAA-4204-BFF6-4FE1E3E86243}" type="presParOf" srcId="{7BE20427-D3D5-48DF-B383-B20F747A48ED}" destId="{1DF82A2A-69F7-447D-85F3-69DA66D4799F}" srcOrd="1" destOrd="0" presId="urn:microsoft.com/office/officeart/2005/8/layout/vList4#1"/>
    <dgm:cxn modelId="{C0A05C5F-08FD-4AC8-B47D-BFF0E239D58C}" type="presParOf" srcId="{7BE20427-D3D5-48DF-B383-B20F747A48ED}" destId="{E88D50A9-1137-4DB4-B07C-9C7E72BC66D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7D15C-E2FB-40A2-AEEE-FB271AA261A7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E02907-3041-43CB-ADC7-C577E7E1B13B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dirty="0" smtClean="0">
              <a:solidFill>
                <a:schemeClr val="bg2"/>
              </a:solidFill>
            </a:rPr>
            <a:t>• психотренинг, психотерапия, арт-терапия, визуализация, музыкотерапия, ароматерапия</a:t>
          </a:r>
          <a:r>
            <a:rPr kumimoji="1" lang="ru-RU" sz="1200" dirty="0" smtClean="0">
              <a:solidFill>
                <a:schemeClr val="bg2"/>
              </a:solidFill>
            </a:rPr>
            <a:t>;</a:t>
          </a:r>
          <a:endParaRPr lang="ru-RU" sz="1200" dirty="0">
            <a:solidFill>
              <a:schemeClr val="bg2"/>
            </a:solidFill>
          </a:endParaRPr>
        </a:p>
      </dgm:t>
    </dgm:pt>
    <dgm:pt modelId="{3388C51A-27C8-4DBB-BE51-4F8947231BA2}" type="parTrans" cxnId="{A6CE9676-B866-44BC-8506-59E1DC0594E4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3578F02E-2BA6-4A8C-9BA6-F619C69DCA06}" type="sibTrans" cxnId="{A6CE9676-B866-44BC-8506-59E1DC0594E4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B6CF64C8-1F1F-445E-B9D1-1CCBD0CEFA4F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dirty="0" smtClean="0">
              <a:solidFill>
                <a:schemeClr val="bg2"/>
              </a:solidFill>
            </a:rPr>
            <a:t>• соблюдение психогигиены </a:t>
          </a:r>
          <a:r>
            <a:rPr kumimoji="1" lang="ru-RU" sz="1200" dirty="0" smtClean="0">
              <a:solidFill>
                <a:schemeClr val="bg2"/>
              </a:solidFill>
            </a:rPr>
            <a:t>(настрой на позитив, расчет и обдуманное распределение своих нагрузок; переключение с одного вида деятельности на другой; конструктивное разрешение конфликтов</a:t>
          </a:r>
          <a:endParaRPr lang="ru-RU" sz="1200" dirty="0">
            <a:solidFill>
              <a:schemeClr val="bg2"/>
            </a:solidFill>
          </a:endParaRPr>
        </a:p>
      </dgm:t>
    </dgm:pt>
    <dgm:pt modelId="{6FEFEF66-518F-41E8-B9DB-59C8223B1C93}" type="parTrans" cxnId="{56C57327-467F-43E5-9892-2DFD5ACD9120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8A11D94F-8484-49FF-A525-1A2D6F6C7FD4}" type="sibTrans" cxnId="{56C57327-467F-43E5-9892-2DFD5ACD9120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1FFEF74E-33A6-425E-ADD8-10D83D8992C0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dirty="0" smtClean="0">
              <a:solidFill>
                <a:schemeClr val="bg2"/>
              </a:solidFill>
            </a:rPr>
            <a:t>• профессиональное развитие и самосовершенствование </a:t>
          </a:r>
          <a:endParaRPr lang="ru-RU" sz="2000" dirty="0">
            <a:solidFill>
              <a:schemeClr val="bg2"/>
            </a:solidFill>
          </a:endParaRPr>
        </a:p>
      </dgm:t>
    </dgm:pt>
    <dgm:pt modelId="{D608AC44-C0A4-45FB-8884-E54B667A1AA7}" type="parTrans" cxnId="{D24E9A9B-C9D1-4CBD-9532-A92912CB41F6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096E7716-EA0A-4132-9BC3-66BC28638233}" type="sibTrans" cxnId="{D24E9A9B-C9D1-4CBD-9532-A92912CB41F6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A8A4671D-84EC-496F-81AB-A59F6AE60EDF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dirty="0" smtClean="0">
              <a:solidFill>
                <a:schemeClr val="bg2"/>
              </a:solidFill>
            </a:rPr>
            <a:t>• уход от ненужной конкуренции</a:t>
          </a:r>
          <a:endParaRPr lang="ru-RU" sz="2000" dirty="0">
            <a:solidFill>
              <a:schemeClr val="bg2"/>
            </a:solidFill>
          </a:endParaRPr>
        </a:p>
      </dgm:t>
    </dgm:pt>
    <dgm:pt modelId="{504CE8FF-0CC3-4CA6-86EB-F80655227C43}" type="parTrans" cxnId="{7A947A4C-F0B9-44CC-890F-D6E940B1AD82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30C72C39-73BF-4628-9FC7-6134395DB479}" type="sibTrans" cxnId="{7A947A4C-F0B9-44CC-890F-D6E940B1AD82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67E49FED-7179-4C60-B87B-9B4A5977E77C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dirty="0" smtClean="0">
              <a:solidFill>
                <a:schemeClr val="bg2"/>
              </a:solidFill>
            </a:rPr>
            <a:t>• эмоциональное общение</a:t>
          </a:r>
          <a:endParaRPr lang="ru-RU" sz="2000" dirty="0">
            <a:solidFill>
              <a:schemeClr val="bg2"/>
            </a:solidFill>
          </a:endParaRPr>
        </a:p>
      </dgm:t>
    </dgm:pt>
    <dgm:pt modelId="{67B2806C-E9AC-454E-9360-1781943D8ACB}" type="parTrans" cxnId="{13D88C50-817A-4FA8-A046-7669595BA369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12F5165D-A68B-41E9-9BEC-3A0127741364}" type="sibTrans" cxnId="{13D88C50-817A-4FA8-A046-7669595BA369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154C7CB9-96A3-4C6B-92D3-8A96042804E3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dirty="0" smtClean="0">
              <a:solidFill>
                <a:schemeClr val="bg2"/>
              </a:solidFill>
            </a:rPr>
            <a:t>• поддержание хорошей физической формы </a:t>
          </a:r>
        </a:p>
        <a:p>
          <a:pPr rtl="0"/>
          <a:r>
            <a:rPr kumimoji="1" lang="ru-RU" sz="1050" dirty="0" smtClean="0">
              <a:solidFill>
                <a:schemeClr val="bg2"/>
              </a:solidFill>
            </a:rPr>
            <a:t>(правильное питание, активный образ жизни, занятия  спортом)</a:t>
          </a:r>
          <a:endParaRPr lang="ru-RU" sz="1050" dirty="0">
            <a:solidFill>
              <a:schemeClr val="bg2"/>
            </a:solidFill>
          </a:endParaRPr>
        </a:p>
      </dgm:t>
    </dgm:pt>
    <dgm:pt modelId="{6058FD7E-0CAB-40CF-BF02-FE4F93003525}" type="parTrans" cxnId="{D4B7E107-BCD5-4647-AA68-7CE39728A091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230C814D-6338-4D6A-825C-24B6F1A12F9E}" type="sibTrans" cxnId="{D4B7E107-BCD5-4647-AA68-7CE39728A091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9ECF8F3D-0FC0-4FD4-8354-1DA8BBA71B33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dirty="0" smtClean="0">
              <a:solidFill>
                <a:schemeClr val="bg2"/>
              </a:solidFill>
            </a:rPr>
            <a:t>• овладение умениями и навыками </a:t>
          </a:r>
          <a:r>
            <a:rPr kumimoji="1" lang="ru-RU" sz="2000" dirty="0" err="1" smtClean="0">
              <a:solidFill>
                <a:schemeClr val="bg2"/>
              </a:solidFill>
            </a:rPr>
            <a:t>саморегуляции</a:t>
          </a:r>
          <a:endParaRPr lang="ru-RU" sz="2000" dirty="0">
            <a:solidFill>
              <a:schemeClr val="bg2"/>
            </a:solidFill>
          </a:endParaRPr>
        </a:p>
      </dgm:t>
    </dgm:pt>
    <dgm:pt modelId="{A51A831E-751F-47D2-AC92-F9E42C08BC38}" type="parTrans" cxnId="{40A0A430-02D5-456F-9DC7-05142D5A5414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2CA99838-38F0-4C90-941A-2A9F079983FE}" type="sibTrans" cxnId="{40A0A430-02D5-456F-9DC7-05142D5A5414}">
      <dgm:prSet/>
      <dgm:spPr/>
      <dgm:t>
        <a:bodyPr/>
        <a:lstStyle/>
        <a:p>
          <a:endParaRPr lang="ru-RU">
            <a:solidFill>
              <a:schemeClr val="bg2"/>
            </a:solidFill>
          </a:endParaRPr>
        </a:p>
      </dgm:t>
    </dgm:pt>
    <dgm:pt modelId="{6BEFCA5C-4D35-48CA-8679-165F85DB9C30}" type="pres">
      <dgm:prSet presAssocID="{6ED7D15C-E2FB-40A2-AEEE-FB271AA261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E98777-C188-4B54-A528-F2F9A59ABACC}" type="pres">
      <dgm:prSet presAssocID="{A1E02907-3041-43CB-ADC7-C577E7E1B13B}" presName="parentText" presStyleLbl="node1" presStyleIdx="0" presStyleCnt="7" custLinFactNeighborY="-326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25916-92F8-4F62-8AA3-833E1D820CE5}" type="pres">
      <dgm:prSet presAssocID="{3578F02E-2BA6-4A8C-9BA6-F619C69DCA06}" presName="spacer" presStyleCnt="0"/>
      <dgm:spPr/>
    </dgm:pt>
    <dgm:pt modelId="{9A5E6455-067A-40E0-8DED-F22B6F6DBE13}" type="pres">
      <dgm:prSet presAssocID="{B6CF64C8-1F1F-445E-B9D1-1CCBD0CEFA4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FBE2A-87EC-44C3-85F6-461ECD3E23AD}" type="pres">
      <dgm:prSet presAssocID="{8A11D94F-8484-49FF-A525-1A2D6F6C7FD4}" presName="spacer" presStyleCnt="0"/>
      <dgm:spPr/>
    </dgm:pt>
    <dgm:pt modelId="{72537415-ADE5-4776-A4B9-52A5EF7DB120}" type="pres">
      <dgm:prSet presAssocID="{1FFEF74E-33A6-425E-ADD8-10D83D8992C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3CD82-0880-4265-9485-B678CCC5A3E3}" type="pres">
      <dgm:prSet presAssocID="{096E7716-EA0A-4132-9BC3-66BC28638233}" presName="spacer" presStyleCnt="0"/>
      <dgm:spPr/>
    </dgm:pt>
    <dgm:pt modelId="{9D3579CD-5675-42B9-843B-CD5B8426B6B5}" type="pres">
      <dgm:prSet presAssocID="{A8A4671D-84EC-496F-81AB-A59F6AE60EDF}" presName="parentText" presStyleLbl="node1" presStyleIdx="3" presStyleCnt="7" custLinFactY="490" custLinFactNeighborX="1592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EE91E-1696-4407-ACDE-78062712270C}" type="pres">
      <dgm:prSet presAssocID="{30C72C39-73BF-4628-9FC7-6134395DB479}" presName="spacer" presStyleCnt="0"/>
      <dgm:spPr/>
    </dgm:pt>
    <dgm:pt modelId="{2C0E0633-B9A7-4A64-AC2B-C44B89849E4B}" type="pres">
      <dgm:prSet presAssocID="{67E49FED-7179-4C60-B87B-9B4A5977E77C}" presName="parentText" presStyleLbl="node1" presStyleIdx="4" presStyleCnt="7" custLinFactY="4161" custLinFactNeighborX="106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A466D-E359-467C-A738-2840619EF097}" type="pres">
      <dgm:prSet presAssocID="{12F5165D-A68B-41E9-9BEC-3A0127741364}" presName="spacer" presStyleCnt="0"/>
      <dgm:spPr/>
    </dgm:pt>
    <dgm:pt modelId="{C2CCB305-F924-48AF-B7EC-32DD1291B4EA}" type="pres">
      <dgm:prSet presAssocID="{154C7CB9-96A3-4C6B-92D3-8A96042804E3}" presName="parentText" presStyleLbl="node1" presStyleIdx="5" presStyleCnt="7" custLinFactY="2048" custLinFactNeighborX="106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50A14-884F-40FE-910B-B22CEBA84107}" type="pres">
      <dgm:prSet presAssocID="{230C814D-6338-4D6A-825C-24B6F1A12F9E}" presName="spacer" presStyleCnt="0"/>
      <dgm:spPr/>
    </dgm:pt>
    <dgm:pt modelId="{DE7778D8-9006-4D7E-A7EA-346FCF4AB8E4}" type="pres">
      <dgm:prSet presAssocID="{9ECF8F3D-0FC0-4FD4-8354-1DA8BBA71B33}" presName="parentText" presStyleLbl="node1" presStyleIdx="6" presStyleCnt="7" custLinFactY="30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58BCB0-25F7-4B23-A8B5-36F742B7EB67}" type="presOf" srcId="{1FFEF74E-33A6-425E-ADD8-10D83D8992C0}" destId="{72537415-ADE5-4776-A4B9-52A5EF7DB120}" srcOrd="0" destOrd="0" presId="urn:microsoft.com/office/officeart/2005/8/layout/vList2"/>
    <dgm:cxn modelId="{56C57327-467F-43E5-9892-2DFD5ACD9120}" srcId="{6ED7D15C-E2FB-40A2-AEEE-FB271AA261A7}" destId="{B6CF64C8-1F1F-445E-B9D1-1CCBD0CEFA4F}" srcOrd="1" destOrd="0" parTransId="{6FEFEF66-518F-41E8-B9DB-59C8223B1C93}" sibTransId="{8A11D94F-8484-49FF-A525-1A2D6F6C7FD4}"/>
    <dgm:cxn modelId="{D4B7E107-BCD5-4647-AA68-7CE39728A091}" srcId="{6ED7D15C-E2FB-40A2-AEEE-FB271AA261A7}" destId="{154C7CB9-96A3-4C6B-92D3-8A96042804E3}" srcOrd="5" destOrd="0" parTransId="{6058FD7E-0CAB-40CF-BF02-FE4F93003525}" sibTransId="{230C814D-6338-4D6A-825C-24B6F1A12F9E}"/>
    <dgm:cxn modelId="{7A947A4C-F0B9-44CC-890F-D6E940B1AD82}" srcId="{6ED7D15C-E2FB-40A2-AEEE-FB271AA261A7}" destId="{A8A4671D-84EC-496F-81AB-A59F6AE60EDF}" srcOrd="3" destOrd="0" parTransId="{504CE8FF-0CC3-4CA6-86EB-F80655227C43}" sibTransId="{30C72C39-73BF-4628-9FC7-6134395DB479}"/>
    <dgm:cxn modelId="{A462B180-F031-4D81-BE41-83BB501A2027}" type="presOf" srcId="{67E49FED-7179-4C60-B87B-9B4A5977E77C}" destId="{2C0E0633-B9A7-4A64-AC2B-C44B89849E4B}" srcOrd="0" destOrd="0" presId="urn:microsoft.com/office/officeart/2005/8/layout/vList2"/>
    <dgm:cxn modelId="{13D88C50-817A-4FA8-A046-7669595BA369}" srcId="{6ED7D15C-E2FB-40A2-AEEE-FB271AA261A7}" destId="{67E49FED-7179-4C60-B87B-9B4A5977E77C}" srcOrd="4" destOrd="0" parTransId="{67B2806C-E9AC-454E-9360-1781943D8ACB}" sibTransId="{12F5165D-A68B-41E9-9BEC-3A0127741364}"/>
    <dgm:cxn modelId="{40A0A430-02D5-456F-9DC7-05142D5A5414}" srcId="{6ED7D15C-E2FB-40A2-AEEE-FB271AA261A7}" destId="{9ECF8F3D-0FC0-4FD4-8354-1DA8BBA71B33}" srcOrd="6" destOrd="0" parTransId="{A51A831E-751F-47D2-AC92-F9E42C08BC38}" sibTransId="{2CA99838-38F0-4C90-941A-2A9F079983FE}"/>
    <dgm:cxn modelId="{D24E9A9B-C9D1-4CBD-9532-A92912CB41F6}" srcId="{6ED7D15C-E2FB-40A2-AEEE-FB271AA261A7}" destId="{1FFEF74E-33A6-425E-ADD8-10D83D8992C0}" srcOrd="2" destOrd="0" parTransId="{D608AC44-C0A4-45FB-8884-E54B667A1AA7}" sibTransId="{096E7716-EA0A-4132-9BC3-66BC28638233}"/>
    <dgm:cxn modelId="{259A797D-319F-4D06-9A3A-27CA5FADA0B2}" type="presOf" srcId="{9ECF8F3D-0FC0-4FD4-8354-1DA8BBA71B33}" destId="{DE7778D8-9006-4D7E-A7EA-346FCF4AB8E4}" srcOrd="0" destOrd="0" presId="urn:microsoft.com/office/officeart/2005/8/layout/vList2"/>
    <dgm:cxn modelId="{8CA17B0C-6689-4EA8-984C-DC2C0E0BFD8A}" type="presOf" srcId="{154C7CB9-96A3-4C6B-92D3-8A96042804E3}" destId="{C2CCB305-F924-48AF-B7EC-32DD1291B4EA}" srcOrd="0" destOrd="0" presId="urn:microsoft.com/office/officeart/2005/8/layout/vList2"/>
    <dgm:cxn modelId="{1DA614E4-467C-4187-B697-5BED955D7C6D}" type="presOf" srcId="{A1E02907-3041-43CB-ADC7-C577E7E1B13B}" destId="{0FE98777-C188-4B54-A528-F2F9A59ABACC}" srcOrd="0" destOrd="0" presId="urn:microsoft.com/office/officeart/2005/8/layout/vList2"/>
    <dgm:cxn modelId="{F2E683AF-909E-4536-A3EB-0A60566886FB}" type="presOf" srcId="{B6CF64C8-1F1F-445E-B9D1-1CCBD0CEFA4F}" destId="{9A5E6455-067A-40E0-8DED-F22B6F6DBE13}" srcOrd="0" destOrd="0" presId="urn:microsoft.com/office/officeart/2005/8/layout/vList2"/>
    <dgm:cxn modelId="{A6CE9676-B866-44BC-8506-59E1DC0594E4}" srcId="{6ED7D15C-E2FB-40A2-AEEE-FB271AA261A7}" destId="{A1E02907-3041-43CB-ADC7-C577E7E1B13B}" srcOrd="0" destOrd="0" parTransId="{3388C51A-27C8-4DBB-BE51-4F8947231BA2}" sibTransId="{3578F02E-2BA6-4A8C-9BA6-F619C69DCA06}"/>
    <dgm:cxn modelId="{10B116B6-F534-47EF-80E5-4C61E2A6D836}" type="presOf" srcId="{A8A4671D-84EC-496F-81AB-A59F6AE60EDF}" destId="{9D3579CD-5675-42B9-843B-CD5B8426B6B5}" srcOrd="0" destOrd="0" presId="urn:microsoft.com/office/officeart/2005/8/layout/vList2"/>
    <dgm:cxn modelId="{071E8CED-C578-41F6-8A3C-DCE1AAB1D39B}" type="presOf" srcId="{6ED7D15C-E2FB-40A2-AEEE-FB271AA261A7}" destId="{6BEFCA5C-4D35-48CA-8679-165F85DB9C30}" srcOrd="0" destOrd="0" presId="urn:microsoft.com/office/officeart/2005/8/layout/vList2"/>
    <dgm:cxn modelId="{BC1B0064-E7FA-4B62-8885-5E12B4C82C5C}" type="presParOf" srcId="{6BEFCA5C-4D35-48CA-8679-165F85DB9C30}" destId="{0FE98777-C188-4B54-A528-F2F9A59ABACC}" srcOrd="0" destOrd="0" presId="urn:microsoft.com/office/officeart/2005/8/layout/vList2"/>
    <dgm:cxn modelId="{B8DA2A41-76F7-4AAC-8C81-96CF8EAC87D1}" type="presParOf" srcId="{6BEFCA5C-4D35-48CA-8679-165F85DB9C30}" destId="{C7A25916-92F8-4F62-8AA3-833E1D820CE5}" srcOrd="1" destOrd="0" presId="urn:microsoft.com/office/officeart/2005/8/layout/vList2"/>
    <dgm:cxn modelId="{4414F580-DA0F-48D8-9A98-DB8CA4A62844}" type="presParOf" srcId="{6BEFCA5C-4D35-48CA-8679-165F85DB9C30}" destId="{9A5E6455-067A-40E0-8DED-F22B6F6DBE13}" srcOrd="2" destOrd="0" presId="urn:microsoft.com/office/officeart/2005/8/layout/vList2"/>
    <dgm:cxn modelId="{9BCE5527-8FA6-415D-8AC0-C0E4CA578F4F}" type="presParOf" srcId="{6BEFCA5C-4D35-48CA-8679-165F85DB9C30}" destId="{760FBE2A-87EC-44C3-85F6-461ECD3E23AD}" srcOrd="3" destOrd="0" presId="urn:microsoft.com/office/officeart/2005/8/layout/vList2"/>
    <dgm:cxn modelId="{4ED67E66-CD83-4A87-89C0-5576C0D6DEEF}" type="presParOf" srcId="{6BEFCA5C-4D35-48CA-8679-165F85DB9C30}" destId="{72537415-ADE5-4776-A4B9-52A5EF7DB120}" srcOrd="4" destOrd="0" presId="urn:microsoft.com/office/officeart/2005/8/layout/vList2"/>
    <dgm:cxn modelId="{14660F30-5A02-4275-B289-5DD44BFA2433}" type="presParOf" srcId="{6BEFCA5C-4D35-48CA-8679-165F85DB9C30}" destId="{6733CD82-0880-4265-9485-B678CCC5A3E3}" srcOrd="5" destOrd="0" presId="urn:microsoft.com/office/officeart/2005/8/layout/vList2"/>
    <dgm:cxn modelId="{11A26BF5-0640-4862-94FE-FF0AD7263E8D}" type="presParOf" srcId="{6BEFCA5C-4D35-48CA-8679-165F85DB9C30}" destId="{9D3579CD-5675-42B9-843B-CD5B8426B6B5}" srcOrd="6" destOrd="0" presId="urn:microsoft.com/office/officeart/2005/8/layout/vList2"/>
    <dgm:cxn modelId="{E11F229A-6383-4FCE-AA3D-100A0E6F3C91}" type="presParOf" srcId="{6BEFCA5C-4D35-48CA-8679-165F85DB9C30}" destId="{B88EE91E-1696-4407-ACDE-78062712270C}" srcOrd="7" destOrd="0" presId="urn:microsoft.com/office/officeart/2005/8/layout/vList2"/>
    <dgm:cxn modelId="{52837B3D-0451-4D90-A023-7D1743618344}" type="presParOf" srcId="{6BEFCA5C-4D35-48CA-8679-165F85DB9C30}" destId="{2C0E0633-B9A7-4A64-AC2B-C44B89849E4B}" srcOrd="8" destOrd="0" presId="urn:microsoft.com/office/officeart/2005/8/layout/vList2"/>
    <dgm:cxn modelId="{058F203A-0899-4CA5-9DFD-02E5C62AF0E5}" type="presParOf" srcId="{6BEFCA5C-4D35-48CA-8679-165F85DB9C30}" destId="{96BA466D-E359-467C-A738-2840619EF097}" srcOrd="9" destOrd="0" presId="urn:microsoft.com/office/officeart/2005/8/layout/vList2"/>
    <dgm:cxn modelId="{9E85EC33-88CC-44B6-A2B7-D782EF5A5560}" type="presParOf" srcId="{6BEFCA5C-4D35-48CA-8679-165F85DB9C30}" destId="{C2CCB305-F924-48AF-B7EC-32DD1291B4EA}" srcOrd="10" destOrd="0" presId="urn:microsoft.com/office/officeart/2005/8/layout/vList2"/>
    <dgm:cxn modelId="{613BE846-5D9D-4551-A3A4-565A2B8685E1}" type="presParOf" srcId="{6BEFCA5C-4D35-48CA-8679-165F85DB9C30}" destId="{91650A14-884F-40FE-910B-B22CEBA84107}" srcOrd="11" destOrd="0" presId="urn:microsoft.com/office/officeart/2005/8/layout/vList2"/>
    <dgm:cxn modelId="{DD0AC658-3CF8-4DE3-914B-3F43E5165355}" type="presParOf" srcId="{6BEFCA5C-4D35-48CA-8679-165F85DB9C30}" destId="{DE7778D8-9006-4D7E-A7EA-346FCF4AB8E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7CE0D1-2C0E-4599-8082-C40FCE10B740}">
      <dsp:nvSpPr>
        <dsp:cNvPr id="0" name=""/>
        <dsp:cNvSpPr/>
      </dsp:nvSpPr>
      <dsp:spPr>
        <a:xfrm>
          <a:off x="0" y="42864"/>
          <a:ext cx="6781800" cy="1404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Физические</a:t>
          </a:r>
          <a:endParaRPr lang="ru-RU" sz="4900" kern="1200" dirty="0"/>
        </a:p>
      </dsp:txBody>
      <dsp:txXfrm>
        <a:off x="1496853" y="42864"/>
        <a:ext cx="5284946" cy="1404937"/>
      </dsp:txXfrm>
    </dsp:sp>
    <dsp:sp modelId="{24FBE5E6-1A1B-4EF8-ACFE-46CCC3A0AA6D}">
      <dsp:nvSpPr>
        <dsp:cNvPr id="0" name=""/>
        <dsp:cNvSpPr/>
      </dsp:nvSpPr>
      <dsp:spPr>
        <a:xfrm>
          <a:off x="140493" y="140493"/>
          <a:ext cx="1356360" cy="11239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7DC83-EAE2-4D71-AA04-A5D32015DF96}">
      <dsp:nvSpPr>
        <dsp:cNvPr id="0" name=""/>
        <dsp:cNvSpPr/>
      </dsp:nvSpPr>
      <dsp:spPr>
        <a:xfrm>
          <a:off x="0" y="1545431"/>
          <a:ext cx="6781800" cy="1404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Поведенческие</a:t>
          </a:r>
          <a:endParaRPr lang="ru-RU" sz="4900" kern="1200" dirty="0"/>
        </a:p>
      </dsp:txBody>
      <dsp:txXfrm>
        <a:off x="1496853" y="1545431"/>
        <a:ext cx="5284946" cy="1404937"/>
      </dsp:txXfrm>
    </dsp:sp>
    <dsp:sp modelId="{F3E3BDBD-4B21-4918-B42B-9B03725EAD62}">
      <dsp:nvSpPr>
        <dsp:cNvPr id="0" name=""/>
        <dsp:cNvSpPr/>
      </dsp:nvSpPr>
      <dsp:spPr>
        <a:xfrm>
          <a:off x="140493" y="1685924"/>
          <a:ext cx="1356360" cy="11239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34D9A5-EA58-4A95-8E0F-D9E38A849328}">
      <dsp:nvSpPr>
        <dsp:cNvPr id="0" name=""/>
        <dsp:cNvSpPr/>
      </dsp:nvSpPr>
      <dsp:spPr>
        <a:xfrm>
          <a:off x="0" y="3090862"/>
          <a:ext cx="6781800" cy="1404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Эмоциональные</a:t>
          </a:r>
          <a:endParaRPr lang="ru-RU" sz="4900" kern="1200" dirty="0"/>
        </a:p>
      </dsp:txBody>
      <dsp:txXfrm>
        <a:off x="1496853" y="3090862"/>
        <a:ext cx="5284946" cy="1404937"/>
      </dsp:txXfrm>
    </dsp:sp>
    <dsp:sp modelId="{1DF82A2A-69F7-447D-85F3-69DA66D4799F}">
      <dsp:nvSpPr>
        <dsp:cNvPr id="0" name=""/>
        <dsp:cNvSpPr/>
      </dsp:nvSpPr>
      <dsp:spPr>
        <a:xfrm>
          <a:off x="140493" y="3231356"/>
          <a:ext cx="1356360" cy="11239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E98777-C188-4B54-A528-F2F9A59ABACC}">
      <dsp:nvSpPr>
        <dsp:cNvPr id="0" name=""/>
        <dsp:cNvSpPr/>
      </dsp:nvSpPr>
      <dsp:spPr>
        <a:xfrm>
          <a:off x="0" y="0"/>
          <a:ext cx="7200800" cy="7305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solidFill>
                <a:schemeClr val="bg2"/>
              </a:solidFill>
            </a:rPr>
            <a:t>• психотренинг, психотерапия, арт-терапия, визуализация, музыкотерапия, ароматерапия</a:t>
          </a:r>
          <a:r>
            <a:rPr kumimoji="1" lang="ru-RU" sz="1200" kern="1200" dirty="0" smtClean="0">
              <a:solidFill>
                <a:schemeClr val="bg2"/>
              </a:solidFill>
            </a:rPr>
            <a:t>;</a:t>
          </a:r>
          <a:endParaRPr lang="ru-RU" sz="1200" kern="1200" dirty="0">
            <a:solidFill>
              <a:schemeClr val="bg2"/>
            </a:solidFill>
          </a:endParaRPr>
        </a:p>
      </dsp:txBody>
      <dsp:txXfrm>
        <a:off x="0" y="0"/>
        <a:ext cx="7200800" cy="730578"/>
      </dsp:txXfrm>
    </dsp:sp>
    <dsp:sp modelId="{9A5E6455-067A-40E0-8DED-F22B6F6DBE13}">
      <dsp:nvSpPr>
        <dsp:cNvPr id="0" name=""/>
        <dsp:cNvSpPr/>
      </dsp:nvSpPr>
      <dsp:spPr>
        <a:xfrm>
          <a:off x="0" y="745080"/>
          <a:ext cx="7200800" cy="730578"/>
        </a:xfrm>
        <a:prstGeom prst="roundRect">
          <a:avLst/>
        </a:prstGeom>
        <a:gradFill rotWithShape="0">
          <a:gsLst>
            <a:gs pos="0">
              <a:schemeClr val="accent5">
                <a:hueOff val="-1200000"/>
                <a:satOff val="4431"/>
                <a:lumOff val="-2484"/>
                <a:alphaOff val="0"/>
                <a:shade val="85000"/>
              </a:schemeClr>
            </a:gs>
            <a:gs pos="100000">
              <a:schemeClr val="accent5">
                <a:hueOff val="-1200000"/>
                <a:satOff val="4431"/>
                <a:lumOff val="-248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solidFill>
                <a:schemeClr val="bg2"/>
              </a:solidFill>
            </a:rPr>
            <a:t>• соблюдение психогигиены </a:t>
          </a:r>
          <a:r>
            <a:rPr kumimoji="1" lang="ru-RU" sz="1200" kern="1200" dirty="0" smtClean="0">
              <a:solidFill>
                <a:schemeClr val="bg2"/>
              </a:solidFill>
            </a:rPr>
            <a:t>(настрой на позитив, расчет и обдуманное распределение своих нагрузок; переключение с одного вида деятельности на другой; конструктивное разрешение конфликтов</a:t>
          </a:r>
          <a:endParaRPr lang="ru-RU" sz="1200" kern="1200" dirty="0">
            <a:solidFill>
              <a:schemeClr val="bg2"/>
            </a:solidFill>
          </a:endParaRPr>
        </a:p>
      </dsp:txBody>
      <dsp:txXfrm>
        <a:off x="0" y="745080"/>
        <a:ext cx="7200800" cy="730578"/>
      </dsp:txXfrm>
    </dsp:sp>
    <dsp:sp modelId="{72537415-ADE5-4776-A4B9-52A5EF7DB120}">
      <dsp:nvSpPr>
        <dsp:cNvPr id="0" name=""/>
        <dsp:cNvSpPr/>
      </dsp:nvSpPr>
      <dsp:spPr>
        <a:xfrm>
          <a:off x="0" y="1488104"/>
          <a:ext cx="7200800" cy="730578"/>
        </a:xfrm>
        <a:prstGeom prst="roundRect">
          <a:avLst/>
        </a:prstGeom>
        <a:gradFill rotWithShape="0">
          <a:gsLst>
            <a:gs pos="0">
              <a:schemeClr val="accent5">
                <a:hueOff val="-2400000"/>
                <a:satOff val="8861"/>
                <a:lumOff val="-4967"/>
                <a:alphaOff val="0"/>
                <a:shade val="85000"/>
              </a:schemeClr>
            </a:gs>
            <a:gs pos="100000">
              <a:schemeClr val="accent5">
                <a:hueOff val="-2400000"/>
                <a:satOff val="8861"/>
                <a:lumOff val="-4967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solidFill>
                <a:schemeClr val="bg2"/>
              </a:solidFill>
            </a:rPr>
            <a:t>• профессиональное развитие и самосовершенствование </a:t>
          </a:r>
          <a:endParaRPr lang="ru-RU" sz="2000" kern="1200" dirty="0">
            <a:solidFill>
              <a:schemeClr val="bg2"/>
            </a:solidFill>
          </a:endParaRPr>
        </a:p>
      </dsp:txBody>
      <dsp:txXfrm>
        <a:off x="0" y="1488104"/>
        <a:ext cx="7200800" cy="730578"/>
      </dsp:txXfrm>
    </dsp:sp>
    <dsp:sp modelId="{9D3579CD-5675-42B9-843B-CD5B8426B6B5}">
      <dsp:nvSpPr>
        <dsp:cNvPr id="0" name=""/>
        <dsp:cNvSpPr/>
      </dsp:nvSpPr>
      <dsp:spPr>
        <a:xfrm>
          <a:off x="0" y="2247153"/>
          <a:ext cx="7200800" cy="730578"/>
        </a:xfrm>
        <a:prstGeom prst="roundRect">
          <a:avLst/>
        </a:prstGeom>
        <a:gradFill rotWithShape="0">
          <a:gsLst>
            <a:gs pos="0">
              <a:schemeClr val="accent5">
                <a:hueOff val="-3600000"/>
                <a:satOff val="13292"/>
                <a:lumOff val="-7451"/>
                <a:alphaOff val="0"/>
                <a:shade val="85000"/>
              </a:schemeClr>
            </a:gs>
            <a:gs pos="100000">
              <a:schemeClr val="accent5">
                <a:hueOff val="-3600000"/>
                <a:satOff val="13292"/>
                <a:lumOff val="-7451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solidFill>
                <a:schemeClr val="bg2"/>
              </a:solidFill>
            </a:rPr>
            <a:t>• уход от ненужной конкуренции</a:t>
          </a:r>
          <a:endParaRPr lang="ru-RU" sz="2000" kern="1200" dirty="0">
            <a:solidFill>
              <a:schemeClr val="bg2"/>
            </a:solidFill>
          </a:endParaRPr>
        </a:p>
      </dsp:txBody>
      <dsp:txXfrm>
        <a:off x="0" y="2247153"/>
        <a:ext cx="7200800" cy="730578"/>
      </dsp:txXfrm>
    </dsp:sp>
    <dsp:sp modelId="{2C0E0633-B9A7-4A64-AC2B-C44B89849E4B}">
      <dsp:nvSpPr>
        <dsp:cNvPr id="0" name=""/>
        <dsp:cNvSpPr/>
      </dsp:nvSpPr>
      <dsp:spPr>
        <a:xfrm>
          <a:off x="0" y="3016997"/>
          <a:ext cx="7200800" cy="730578"/>
        </a:xfrm>
        <a:prstGeom prst="roundRect">
          <a:avLst/>
        </a:prstGeom>
        <a:gradFill rotWithShape="0">
          <a:gsLst>
            <a:gs pos="0">
              <a:schemeClr val="accent5">
                <a:hueOff val="-4800000"/>
                <a:satOff val="17723"/>
                <a:lumOff val="-9935"/>
                <a:alphaOff val="0"/>
                <a:shade val="85000"/>
              </a:schemeClr>
            </a:gs>
            <a:gs pos="100000">
              <a:schemeClr val="accent5">
                <a:hueOff val="-4800000"/>
                <a:satOff val="17723"/>
                <a:lumOff val="-9935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solidFill>
                <a:schemeClr val="bg2"/>
              </a:solidFill>
            </a:rPr>
            <a:t>• эмоциональное общение</a:t>
          </a:r>
          <a:endParaRPr lang="ru-RU" sz="2000" kern="1200" dirty="0">
            <a:solidFill>
              <a:schemeClr val="bg2"/>
            </a:solidFill>
          </a:endParaRPr>
        </a:p>
      </dsp:txBody>
      <dsp:txXfrm>
        <a:off x="0" y="3016997"/>
        <a:ext cx="7200800" cy="730578"/>
      </dsp:txXfrm>
    </dsp:sp>
    <dsp:sp modelId="{C2CCB305-F924-48AF-B7EC-32DD1291B4EA}">
      <dsp:nvSpPr>
        <dsp:cNvPr id="0" name=""/>
        <dsp:cNvSpPr/>
      </dsp:nvSpPr>
      <dsp:spPr>
        <a:xfrm>
          <a:off x="0" y="3744584"/>
          <a:ext cx="7200800" cy="730578"/>
        </a:xfrm>
        <a:prstGeom prst="roundRect">
          <a:avLst/>
        </a:prstGeom>
        <a:gradFill rotWithShape="0">
          <a:gsLst>
            <a:gs pos="0">
              <a:schemeClr val="accent5">
                <a:hueOff val="-6000000"/>
                <a:satOff val="22153"/>
                <a:lumOff val="-12418"/>
                <a:alphaOff val="0"/>
                <a:shade val="85000"/>
              </a:schemeClr>
            </a:gs>
            <a:gs pos="100000">
              <a:schemeClr val="accent5">
                <a:hueOff val="-6000000"/>
                <a:satOff val="22153"/>
                <a:lumOff val="-1241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solidFill>
                <a:schemeClr val="bg2"/>
              </a:solidFill>
            </a:rPr>
            <a:t>• поддержание хорошей физической формы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050" kern="1200" dirty="0" smtClean="0">
              <a:solidFill>
                <a:schemeClr val="bg2"/>
              </a:solidFill>
            </a:rPr>
            <a:t>(правильное питание, активный образ жизни, занятия  спортом)</a:t>
          </a:r>
          <a:endParaRPr lang="ru-RU" sz="1050" kern="1200" dirty="0">
            <a:solidFill>
              <a:schemeClr val="bg2"/>
            </a:solidFill>
          </a:endParaRPr>
        </a:p>
      </dsp:txBody>
      <dsp:txXfrm>
        <a:off x="0" y="3744584"/>
        <a:ext cx="7200800" cy="730578"/>
      </dsp:txXfrm>
    </dsp:sp>
    <dsp:sp modelId="{DE7778D8-9006-4D7E-A7EA-346FCF4AB8E4}">
      <dsp:nvSpPr>
        <dsp:cNvPr id="0" name=""/>
        <dsp:cNvSpPr/>
      </dsp:nvSpPr>
      <dsp:spPr>
        <a:xfrm>
          <a:off x="0" y="4462257"/>
          <a:ext cx="7200800" cy="730578"/>
        </a:xfrm>
        <a:prstGeom prst="roundRect">
          <a:avLst/>
        </a:prstGeom>
        <a:gradFill rotWithShape="0">
          <a:gsLst>
            <a:gs pos="0">
              <a:schemeClr val="accent5">
                <a:hueOff val="-7200000"/>
                <a:satOff val="26584"/>
                <a:lumOff val="-14902"/>
                <a:alphaOff val="0"/>
                <a:shade val="85000"/>
              </a:schemeClr>
            </a:gs>
            <a:gs pos="100000">
              <a:schemeClr val="accent5">
                <a:hueOff val="-7200000"/>
                <a:satOff val="26584"/>
                <a:lumOff val="-1490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solidFill>
                <a:schemeClr val="bg2"/>
              </a:solidFill>
            </a:rPr>
            <a:t>• овладение умениями и навыками </a:t>
          </a:r>
          <a:r>
            <a:rPr kumimoji="1" lang="ru-RU" sz="2000" kern="1200" dirty="0" err="1" smtClean="0">
              <a:solidFill>
                <a:schemeClr val="bg2"/>
              </a:solidFill>
            </a:rPr>
            <a:t>саморегуляции</a:t>
          </a:r>
          <a:endParaRPr lang="ru-RU" sz="2000" kern="1200" dirty="0">
            <a:solidFill>
              <a:schemeClr val="bg2"/>
            </a:solidFill>
          </a:endParaRPr>
        </a:p>
      </dsp:txBody>
      <dsp:txXfrm>
        <a:off x="0" y="4462257"/>
        <a:ext cx="7200800" cy="730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zh-CN" altLang="en-US"/>
              <a:t>*</a:t>
            </a:r>
            <a:endParaRPr lang="zh-CN" alt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r>
              <a:rPr lang="zh-CN" altLang="en-US"/>
              <a:t>07/16/96</a:t>
            </a:r>
            <a:endParaRPr lang="zh-CN" altLang="en-US" sz="1200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zh-CN" altLang="en-US"/>
              <a:t>*</a:t>
            </a:r>
            <a:endParaRPr lang="zh-CN" alt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r>
              <a:rPr lang="zh-CN" altLang="en-US"/>
              <a:t>##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xmlns="" val="32977879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9700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*</a:t>
            </a:r>
            <a:endParaRPr lang="zh-CN" altLang="en-US" sz="1200" smtClean="0"/>
          </a:p>
        </p:txBody>
      </p:sp>
      <p:sp>
        <p:nvSpPr>
          <p:cNvPr id="29701" name="Дата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07/16/96</a:t>
            </a:r>
            <a:endParaRPr lang="zh-CN" altLang="en-US" sz="1200" smtClean="0"/>
          </a:p>
        </p:txBody>
      </p:sp>
      <p:sp>
        <p:nvSpPr>
          <p:cNvPr id="29702" name="Нижний колонтитул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*</a:t>
            </a:r>
            <a:endParaRPr lang="zh-CN" altLang="en-US" sz="1200" smtClean="0"/>
          </a:p>
        </p:txBody>
      </p:sp>
      <p:sp>
        <p:nvSpPr>
          <p:cNvPr id="29703" name="Номер слайда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##</a:t>
            </a:r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xmlns="" val="59615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0" y="1676400"/>
            <a:ext cx="914876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6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0" y="2362200"/>
            <a:ext cx="5181600" cy="403225"/>
          </a:xfrm>
        </p:spPr>
        <p:txBody>
          <a:bodyPr>
            <a:spAutoFit/>
          </a:bodyPr>
          <a:lstStyle>
            <a:lvl1pPr marL="0" indent="0">
              <a:lnSpc>
                <a:spcPct val="85000"/>
              </a:lnSpc>
              <a:buFontTx/>
              <a:buNone/>
              <a:defRPr sz="2400"/>
            </a:lvl1pPr>
          </a:lstStyle>
          <a:p>
            <a:r>
              <a:rPr lang="ru-RU" altLang="zh-CN" smtClean="0"/>
              <a:t>Образец подзаголовка</a:t>
            </a:r>
            <a:endParaRPr lang="en-US" altLang="zh-CN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ctrTitle" sz="quarter"/>
          </p:nvPr>
        </p:nvSpPr>
        <p:spPr>
          <a:xfrm>
            <a:off x="3657600" y="1524000"/>
            <a:ext cx="5181600" cy="506413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en-US" altLang="zh-CN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685800"/>
            <a:ext cx="17526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00200" y="685800"/>
            <a:ext cx="51054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06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676400" y="1981200"/>
            <a:ext cx="6781800" cy="4495800"/>
          </a:xfrm>
        </p:spPr>
        <p:txBody>
          <a:bodyPr/>
          <a:lstStyle/>
          <a:p>
            <a:pPr lvl="0"/>
            <a:r>
              <a:rPr lang="ru-RU" noProof="0" dirty="0" smtClean="0"/>
              <a:t>Вставка диаграммы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314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3314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85800"/>
            <a:ext cx="7010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add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6781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add text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</p:sldLayoutIdLst>
  <p:transition spd="slow">
    <p:wheel spokes="1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1.wmf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6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3357554" y="1714488"/>
            <a:ext cx="5181600" cy="2525949"/>
          </a:xfrm>
        </p:spPr>
        <p:txBody>
          <a:bodyPr/>
          <a:lstStyle/>
          <a:p>
            <a:pPr eaLnBrk="1" hangingPunct="1"/>
            <a:r>
              <a:rPr lang="ru-RU" altLang="zh-CN" sz="5400" dirty="0" smtClean="0">
                <a:solidFill>
                  <a:srgbClr val="FF0000"/>
                </a:solidFill>
                <a:ea typeface="宋体" pitchFamily="2" charset="-122"/>
              </a:rPr>
              <a:t>П</a:t>
            </a:r>
            <a:r>
              <a:rPr lang="ru-RU" altLang="zh-CN" sz="4400" dirty="0" smtClean="0">
                <a:solidFill>
                  <a:srgbClr val="FF0000"/>
                </a:solidFill>
                <a:ea typeface="宋体" pitchFamily="2" charset="-122"/>
              </a:rPr>
              <a:t>рофилактика синдрома эмоционального выгорания</a:t>
            </a:r>
            <a:endParaRPr lang="en-US" altLang="zh-CN" sz="4400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pic>
        <p:nvPicPr>
          <p:cNvPr id="6" name="Рисунок 5" descr="1086_sindrom_professionalnogo_vygoran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2722041" cy="2722041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010400" cy="511551"/>
          </a:xfrm>
        </p:spPr>
        <p:txBody>
          <a:bodyPr/>
          <a:lstStyle/>
          <a:p>
            <a:r>
              <a:rPr lang="ru-RU" u="sng" dirty="0"/>
              <a:t>психофизические</a:t>
            </a:r>
            <a:r>
              <a:rPr lang="ru-RU" i="1" u="sng" dirty="0"/>
              <a:t> </a:t>
            </a:r>
            <a:r>
              <a:rPr lang="ru-RU" u="sng" dirty="0"/>
              <a:t>симптомы</a:t>
            </a:r>
            <a:r>
              <a:rPr lang="ru-RU" i="1" u="sng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/>
          <a:lstStyle/>
          <a:p>
            <a:r>
              <a:rPr lang="ru-RU" sz="2700" dirty="0" smtClean="0">
                <a:latin typeface="Arial Narrow" pitchFamily="34" charset="0"/>
              </a:rPr>
              <a:t>чувство </a:t>
            </a:r>
            <a:r>
              <a:rPr lang="ru-RU" sz="2700" dirty="0">
                <a:latin typeface="Arial Narrow" pitchFamily="34" charset="0"/>
              </a:rPr>
              <a:t>постоянной </a:t>
            </a:r>
            <a:r>
              <a:rPr lang="ru-RU" sz="2700" dirty="0" smtClean="0">
                <a:latin typeface="Arial Narrow" pitchFamily="34" charset="0"/>
              </a:rPr>
              <a:t>усталости</a:t>
            </a:r>
            <a:endParaRPr lang="ru-RU" sz="2700" dirty="0">
              <a:latin typeface="Arial Narrow" pitchFamily="34" charset="0"/>
            </a:endParaRPr>
          </a:p>
          <a:p>
            <a:r>
              <a:rPr lang="ru-RU" sz="2700" dirty="0" smtClean="0">
                <a:latin typeface="Arial Narrow" pitchFamily="34" charset="0"/>
              </a:rPr>
              <a:t>ощущение </a:t>
            </a:r>
            <a:r>
              <a:rPr lang="ru-RU" sz="2700" dirty="0">
                <a:latin typeface="Arial Narrow" pitchFamily="34" charset="0"/>
              </a:rPr>
              <a:t>эмоционального и физического истощения;</a:t>
            </a:r>
          </a:p>
          <a:p>
            <a:r>
              <a:rPr lang="ru-RU" sz="2700" dirty="0" smtClean="0">
                <a:latin typeface="Arial Narrow" pitchFamily="34" charset="0"/>
              </a:rPr>
              <a:t>общая </a:t>
            </a:r>
            <a:r>
              <a:rPr lang="ru-RU" sz="2700" dirty="0" err="1">
                <a:latin typeface="Arial Narrow" pitchFamily="34" charset="0"/>
              </a:rPr>
              <a:t>астенизация</a:t>
            </a:r>
            <a:r>
              <a:rPr lang="ru-RU" sz="2700" dirty="0">
                <a:latin typeface="Arial Narrow" pitchFamily="34" charset="0"/>
              </a:rPr>
              <a:t> (слабость, снижение активности и энергии, ухудшение биохимии крови и гормональных показателей);</a:t>
            </a:r>
          </a:p>
          <a:p>
            <a:r>
              <a:rPr lang="ru-RU" sz="2700" dirty="0" smtClean="0">
                <a:latin typeface="Arial Narrow" pitchFamily="34" charset="0"/>
              </a:rPr>
              <a:t>частые </a:t>
            </a:r>
            <a:r>
              <a:rPr lang="ru-RU" sz="2700" dirty="0">
                <a:latin typeface="Arial Narrow" pitchFamily="34" charset="0"/>
              </a:rPr>
              <a:t>беспричинные головные боли; постоянные расстройства желудочно-кишечного тракта;</a:t>
            </a:r>
          </a:p>
          <a:p>
            <a:r>
              <a:rPr lang="ru-RU" sz="2400" dirty="0" smtClean="0">
                <a:latin typeface="Arial Narrow" pitchFamily="34" charset="0"/>
              </a:rPr>
              <a:t>резкая потеря или резкое увеличение веса;</a:t>
            </a:r>
          </a:p>
          <a:p>
            <a:r>
              <a:rPr lang="ru-RU" sz="2400" dirty="0" smtClean="0">
                <a:latin typeface="Arial Narrow" pitchFamily="34" charset="0"/>
              </a:rPr>
              <a:t>полная или частичная бессонница;</a:t>
            </a:r>
          </a:p>
          <a:p>
            <a:r>
              <a:rPr lang="ru-RU" sz="2400" dirty="0" smtClean="0">
                <a:latin typeface="Arial Narrow" pitchFamily="34" charset="0"/>
              </a:rPr>
              <a:t>постоянное заторможенное, сонливое состояние и желание спать в течение всего дня;</a:t>
            </a:r>
          </a:p>
          <a:p>
            <a:r>
              <a:rPr lang="ru-RU" sz="2400" dirty="0" smtClean="0">
                <a:latin typeface="Arial Narrow" pitchFamily="34" charset="0"/>
              </a:rPr>
              <a:t>одышка или нарушения дыхания;</a:t>
            </a:r>
          </a:p>
          <a:p>
            <a:r>
              <a:rPr lang="ru-RU" sz="2400" dirty="0" smtClean="0">
                <a:latin typeface="Arial Narrow" pitchFamily="34" charset="0"/>
              </a:rPr>
              <a:t>заметное снижение внешней и внутренней сенсорной чувствительности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599952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010400" cy="930127"/>
          </a:xfrm>
        </p:spPr>
        <p:txBody>
          <a:bodyPr/>
          <a:lstStyle/>
          <a:p>
            <a:r>
              <a:rPr lang="ru-RU" u="sng" dirty="0"/>
              <a:t>поведенческие</a:t>
            </a:r>
            <a:r>
              <a:rPr lang="ru-RU" i="1" u="sng" dirty="0"/>
              <a:t> </a:t>
            </a:r>
            <a:r>
              <a:rPr lang="ru-RU" u="sng" dirty="0"/>
              <a:t>симптомы</a:t>
            </a:r>
            <a:r>
              <a:rPr lang="ru-RU" i="1" u="sng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00600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ощущение</a:t>
            </a:r>
            <a:r>
              <a:rPr lang="ru-RU" dirty="0">
                <a:latin typeface="Arial Narrow" pitchFamily="34" charset="0"/>
              </a:rPr>
              <a:t>, что работа становится все тяжелее и тяжелее, а выполнять ее — все труднее и труднее;</a:t>
            </a:r>
          </a:p>
          <a:p>
            <a:r>
              <a:rPr lang="ru-RU" dirty="0" smtClean="0">
                <a:latin typeface="Arial Narrow" pitchFamily="34" charset="0"/>
              </a:rPr>
              <a:t>сотрудник </a:t>
            </a:r>
            <a:r>
              <a:rPr lang="ru-RU" dirty="0">
                <a:latin typeface="Arial Narrow" pitchFamily="34" charset="0"/>
              </a:rPr>
              <a:t>заметно меняет свой рабочий </a:t>
            </a:r>
            <a:r>
              <a:rPr lang="ru-RU" dirty="0" smtClean="0">
                <a:latin typeface="Arial Narrow" pitchFamily="34" charset="0"/>
              </a:rPr>
              <a:t>режим;</a:t>
            </a:r>
            <a:endParaRPr lang="ru-RU" dirty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постоянно</a:t>
            </a:r>
            <a:r>
              <a:rPr lang="ru-RU" dirty="0">
                <a:latin typeface="Arial Narrow" pitchFamily="34" charset="0"/>
              </a:rPr>
              <a:t>, без необходимости, берет работу домой, но дома ее не делает;</a:t>
            </a:r>
          </a:p>
          <a:p>
            <a:r>
              <a:rPr lang="ru-RU" dirty="0" smtClean="0">
                <a:latin typeface="Arial Narrow" pitchFamily="34" charset="0"/>
              </a:rPr>
              <a:t>чувство бесполезности, снижение </a:t>
            </a:r>
            <a:r>
              <a:rPr lang="ru-RU" dirty="0">
                <a:latin typeface="Arial Narrow" pitchFamily="34" charset="0"/>
              </a:rPr>
              <a:t>энтузиазма по отношению к работе, безразличие к результатам;</a:t>
            </a:r>
          </a:p>
          <a:p>
            <a:r>
              <a:rPr lang="ru-RU" dirty="0" smtClean="0">
                <a:latin typeface="Arial Narrow" pitchFamily="34" charset="0"/>
              </a:rPr>
              <a:t>невыполнение важных, приоритетных задач и «</a:t>
            </a:r>
            <a:r>
              <a:rPr lang="ru-RU" dirty="0" err="1" smtClean="0">
                <a:latin typeface="Arial Narrow" pitchFamily="34" charset="0"/>
              </a:rPr>
              <a:t>застревание</a:t>
            </a:r>
            <a:r>
              <a:rPr lang="ru-RU" dirty="0" smtClean="0">
                <a:latin typeface="Arial Narrow" pitchFamily="34" charset="0"/>
              </a:rPr>
              <a:t>» на мелких деталях, не соответствующая служебным требованиям;</a:t>
            </a:r>
          </a:p>
          <a:p>
            <a:r>
              <a:rPr lang="ru-RU" dirty="0" smtClean="0">
                <a:latin typeface="Arial Narrow" pitchFamily="34" charset="0"/>
              </a:rPr>
              <a:t>злоупотребление алкоголем, резкое возрастание выкуренных за день сигарет, применение наркотических средств</a:t>
            </a: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3986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510952"/>
          </a:xfrm>
        </p:spPr>
        <p:txBody>
          <a:bodyPr/>
          <a:lstStyle/>
          <a:p>
            <a:pPr algn="ctr"/>
            <a:r>
              <a:rPr lang="ru-RU" u="sng" dirty="0" smtClean="0"/>
              <a:t>эмоциональные симптомы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4461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безразличие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, скука, пассивность и депрессия (пониженный эмоциональный тонус, чувство подавленности);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повышенная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раздражительность на незначительные, мелкие события;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частые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нервные срывы (вспышки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немотивированного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гнева или отказы от общения, уход в себя);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постоянное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переживание негативных эмоций, для которых во внешней ситуации причин нет (чувство вины, обиды, стыда, подозрительность, скованность);</a:t>
            </a:r>
          </a:p>
          <a:p>
            <a:r>
              <a:rPr lang="ru-RU" dirty="0" smtClean="0">
                <a:latin typeface="Arial Narrow" pitchFamily="34" charset="0"/>
              </a:rPr>
              <a:t>чувство </a:t>
            </a:r>
            <a:r>
              <a:rPr lang="ru-RU" dirty="0" err="1" smtClean="0">
                <a:latin typeface="Arial Narrow" pitchFamily="34" charset="0"/>
              </a:rPr>
              <a:t>гиперответственности</a:t>
            </a:r>
            <a:r>
              <a:rPr lang="ru-RU" dirty="0" smtClean="0">
                <a:latin typeface="Arial Narrow" pitchFamily="34" charset="0"/>
              </a:rPr>
              <a:t> и постоянное чувство страха, что «не получится» или «я не справлюсь»;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10284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586663" cy="1401763"/>
          </a:xfrm>
        </p:spPr>
        <p:txBody>
          <a:bodyPr/>
          <a:lstStyle/>
          <a:p>
            <a:r>
              <a:rPr lang="ru-RU" sz="3600" smtClean="0">
                <a:solidFill>
                  <a:srgbClr val="FF6600"/>
                </a:solidFill>
              </a:rPr>
              <a:t>Экспресс-опросник выгорания</a:t>
            </a:r>
            <a:r>
              <a:rPr lang="ru-RU" smtClean="0">
                <a:solidFill>
                  <a:srgbClr val="FF6600"/>
                </a:solidFill>
              </a:rPr>
              <a:t/>
            </a:r>
            <a:br>
              <a:rPr lang="ru-RU" smtClean="0">
                <a:solidFill>
                  <a:srgbClr val="FF6600"/>
                </a:solidFill>
              </a:rPr>
            </a:br>
            <a:r>
              <a:rPr lang="ru-RU" smtClean="0"/>
              <a:t> </a:t>
            </a:r>
            <a:br>
              <a:rPr lang="ru-RU" smtClean="0"/>
            </a:br>
            <a:endParaRPr lang="ru-RU" smtClean="0"/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611188" y="765175"/>
            <a:ext cx="8280400" cy="597693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1400" dirty="0" smtClean="0">
                <a:solidFill>
                  <a:srgbClr val="952B5B"/>
                </a:solidFill>
              </a:rPr>
              <a:t>Ответьте на вопросы «да» или «нет</a:t>
            </a:r>
          </a:p>
          <a:p>
            <a:pPr marL="0" indent="0">
              <a:buFontTx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 smtClean="0">
                <a:solidFill>
                  <a:srgbClr val="FF0000"/>
                </a:solidFill>
              </a:rPr>
              <a:t>.</a:t>
            </a:r>
            <a:r>
              <a:rPr lang="ru-RU" sz="18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Когда в воскресенье я вспоминаю о том, что завтра снова идти на работу, то остаток дня уже испорчен.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2. 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Если бы у меня была возможность уйти на пенсию, я сделал бы это без промедления.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3. 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Коллеги на работе раздражают меня. Невозможно терпеть их одни и те же разговоры.	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4.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То, насколько меня раздражают коллеги, еще мелочи по сравнению с тем, как выводят меня из равновесия дети.	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5. 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На протяжении последних трех месяцев я отказывался от курсов повышения квалификации, от участия в конференциях.	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6. 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Придя с работы я чувствую себя, как выжатый лимон.	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7.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С делами по службе я справляюсь «одной левой». Нет ничего такого, что могло бы удивить меня в ней своей новизной.	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8.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О моей работе мне едва ли кто скажет что-нибудь новое.	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9. 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Стоит мне только вспомнить о своей работе, как хочется взять и послать ее ко всем чертям	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10. </a:t>
            </a:r>
            <a:r>
              <a:rPr lang="ru-RU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За последние 3 месяца мне не попала в руки ни одна специальная книга, из которой я почерпнул бы что-нибудь новенькое.	</a:t>
            </a:r>
          </a:p>
          <a:p>
            <a:pPr marL="0" indent="0">
              <a:buFontTx/>
              <a:buNone/>
              <a:defRPr/>
            </a:pPr>
            <a:endParaRPr lang="ru-RU" sz="12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endParaRPr lang="ru-RU" sz="1200" dirty="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4988024" cy="5635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Оценка результатов: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91100"/>
          </a:xfrm>
        </p:spPr>
        <p:txBody>
          <a:bodyPr/>
          <a:lstStyle/>
          <a:p>
            <a:pPr marL="0" indent="0">
              <a:buFontTx/>
              <a:buNone/>
            </a:pPr>
            <a:endParaRPr lang="ru-RU" sz="1200" dirty="0" smtClean="0">
              <a:solidFill>
                <a:srgbClr val="0000C0"/>
              </a:solidFill>
            </a:endParaRPr>
          </a:p>
          <a:p>
            <a:pPr marL="0" indent="0" algn="ctr">
              <a:buFontTx/>
              <a:buNone/>
            </a:pPr>
            <a:r>
              <a:rPr lang="ru-RU" sz="2400" dirty="0" smtClean="0">
                <a:solidFill>
                  <a:srgbClr val="952B5B"/>
                </a:solidFill>
                <a:latin typeface="Arial Narrow" pitchFamily="34" charset="0"/>
              </a:rPr>
              <a:t>За каждый положительный ответ начислите себе 1 балл</a:t>
            </a:r>
            <a:endParaRPr lang="ru-RU" sz="24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0" indent="0">
              <a:buFontTx/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0 – 1 балл. </a:t>
            </a:r>
            <a:r>
              <a:rPr lang="ru-RU" sz="2400" dirty="0" smtClean="0">
                <a:solidFill>
                  <a:srgbClr val="0000C0"/>
                </a:solidFill>
              </a:rPr>
              <a:t>Синдром выгорания вам не грозит.</a:t>
            </a: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 –6 баллов. </a:t>
            </a:r>
            <a:r>
              <a:rPr lang="ru-RU" sz="2400" dirty="0" smtClean="0">
                <a:solidFill>
                  <a:srgbClr val="0000C0"/>
                </a:solidFill>
              </a:rPr>
              <a:t>Вам необходимо взять отпуск, отключиться от рабочих дел.</a:t>
            </a: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 –9 баллов. </a:t>
            </a:r>
            <a:r>
              <a:rPr lang="ru-RU" sz="2400" dirty="0" smtClean="0">
                <a:solidFill>
                  <a:srgbClr val="0000C0"/>
                </a:solidFill>
              </a:rPr>
              <a:t>Пришло время решать: либо сменить работу, либо, что лучше, переменить стиль жизни.</a:t>
            </a: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10 баллов.</a:t>
            </a:r>
            <a:r>
              <a:rPr lang="ru-RU" sz="2400" b="1" dirty="0" smtClean="0">
                <a:solidFill>
                  <a:srgbClr val="0000C0"/>
                </a:solidFill>
              </a:rPr>
              <a:t> </a:t>
            </a:r>
            <a:r>
              <a:rPr lang="ru-RU" sz="2400" dirty="0" smtClean="0">
                <a:solidFill>
                  <a:srgbClr val="0000C0"/>
                </a:solidFill>
              </a:rPr>
              <a:t>Налицо синдром эмоционального выгорания.</a:t>
            </a:r>
            <a:endParaRPr lang="ru-RU" sz="24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908720"/>
            <a:ext cx="7200800" cy="4495800"/>
          </a:xfrm>
        </p:spPr>
        <p:txBody>
          <a:bodyPr/>
          <a:lstStyle/>
          <a:p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Копинг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- это то, что делает человек, чтобы справиться со стрессом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9952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685800"/>
            <a:ext cx="7639000" cy="930127"/>
          </a:xfrm>
        </p:spPr>
        <p:txBody>
          <a:bodyPr/>
          <a:lstStyle/>
          <a:p>
            <a:r>
              <a:rPr lang="ru-RU" dirty="0" smtClean="0"/>
              <a:t>Классификация </a:t>
            </a:r>
            <a:r>
              <a:rPr lang="ru-RU" dirty="0" err="1" smtClean="0"/>
              <a:t>копинг-стратегий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47664" y="2276872"/>
            <a:ext cx="6840760" cy="3096344"/>
          </a:xfrm>
        </p:spPr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1) обращение к другим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2) непродуктивный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копинг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3) продуктивный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копинг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00096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010400" cy="8255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Как восстановить эмоционально- психологический баланс 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91680" y="1268760"/>
          <a:ext cx="7200800" cy="5192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8" name="Picture 4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315913" y="4700588"/>
            <a:ext cx="11017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9375" y="1357313"/>
            <a:ext cx="1135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4938" y="2832100"/>
            <a:ext cx="1203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692150"/>
            <a:ext cx="7010400" cy="511175"/>
          </a:xfrm>
        </p:spPr>
        <p:txBody>
          <a:bodyPr/>
          <a:lstStyle/>
          <a:p>
            <a:r>
              <a:rPr lang="ru-RU" smtClean="0"/>
              <a:t>    Методы саморегуляции: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4075" y="1844675"/>
            <a:ext cx="4824413" cy="3960813"/>
          </a:xfrm>
          <a:solidFill>
            <a:srgbClr val="FFCCFF"/>
          </a:solidFill>
          <a:ln w="28575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Релаксация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Дыхательные техники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Аутогенная тренировка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Словестные формулы (</a:t>
            </a:r>
            <a:r>
              <a:rPr lang="ru-RU" sz="2400" b="1" dirty="0" err="1" smtClean="0">
                <a:solidFill>
                  <a:srgbClr val="0070C0"/>
                </a:solidFill>
              </a:rPr>
              <a:t>аффирмации</a:t>
            </a:r>
            <a:r>
              <a:rPr lang="ru-RU" sz="2400" b="1" dirty="0" smtClean="0">
                <a:solidFill>
                  <a:srgbClr val="0070C0"/>
                </a:solidFill>
              </a:rPr>
              <a:t>)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Мышечная релаксация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Визуализация </a:t>
            </a:r>
          </a:p>
          <a:p>
            <a:pPr marL="0" indent="0">
              <a:buFontTx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(расслабление через           </a:t>
            </a:r>
          </a:p>
          <a:p>
            <a:pPr marL="0" indent="0">
              <a:buFontTx/>
              <a:buNone/>
              <a:defRPr/>
            </a:pP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   образ)</a:t>
            </a:r>
          </a:p>
        </p:txBody>
      </p:sp>
      <p:pic>
        <p:nvPicPr>
          <p:cNvPr id="17412" name="Picture 3" descr="C:\Program Files\Common Files\Microsoft Shared\Clipart\cagcat50\BD0666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4238" y="4292600"/>
            <a:ext cx="27844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010400" cy="511551"/>
          </a:xfrm>
        </p:spPr>
        <p:txBody>
          <a:bodyPr/>
          <a:lstStyle/>
          <a:p>
            <a:r>
              <a:rPr lang="ru-RU" dirty="0" smtClean="0"/>
              <a:t>Упражнения для расслабления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628800"/>
            <a:ext cx="2463552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Лимоны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Муха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Орехи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Черепаха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Кошка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Забор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Песок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443160119_vygor-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976341"/>
            <a:ext cx="3312368" cy="1881659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15616" y="980728"/>
            <a:ext cx="7632848" cy="3960440"/>
          </a:xfrm>
        </p:spPr>
        <p:txBody>
          <a:bodyPr/>
          <a:lstStyle/>
          <a:p>
            <a:pPr lvl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Нервная система человека имеет “лимит общения”, за день человек может уделить полноценное внимание лишь ограниченному количеству людей. </a:t>
            </a:r>
          </a:p>
          <a:p>
            <a:pPr lvl="0">
              <a:buNone/>
            </a:pPr>
            <a:r>
              <a:rPr lang="ru-RU" dirty="0" smtClean="0">
                <a:solidFill>
                  <a:srgbClr val="7030A0"/>
                </a:solidFill>
              </a:rPr>
              <a:t>		Если их число больше, неизбежно наступает истощение, а со временем и выгорание.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892425" y="420688"/>
            <a:ext cx="5545138" cy="1033462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Упражнение </a:t>
            </a:r>
            <a:b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«Улыбка»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683568" y="1341438"/>
            <a:ext cx="7717482" cy="5256212"/>
          </a:xfrm>
        </p:spPr>
        <p:txBody>
          <a:bodyPr/>
          <a:lstStyle/>
          <a:p>
            <a:pPr marL="0" indent="0">
              <a:buFontTx/>
              <a:buNone/>
            </a:pPr>
            <a:endParaRPr lang="ru-RU" sz="1200" dirty="0" smtClean="0"/>
          </a:p>
          <a:p>
            <a:pPr marL="0" indent="0" algn="ctr">
              <a:buFontTx/>
              <a:buNone/>
            </a:pPr>
            <a:r>
              <a:rPr lang="ru-RU" sz="2000" b="1" dirty="0" smtClean="0"/>
              <a:t>Японская пословица гласит: </a:t>
            </a:r>
            <a:endParaRPr lang="ru-RU" sz="2000" b="1" dirty="0" smtClean="0"/>
          </a:p>
          <a:p>
            <a:pPr marL="0" indent="0" algn="ctr">
              <a:buFontTx/>
              <a:buNone/>
            </a:pPr>
            <a:r>
              <a:rPr lang="ru-RU" sz="2000" b="1" dirty="0" smtClean="0"/>
              <a:t>«</a:t>
            </a:r>
            <a:r>
              <a:rPr lang="ru-RU" sz="2000" b="1" dirty="0" smtClean="0"/>
              <a:t>Сильнейший тот, кто улыбается».</a:t>
            </a:r>
          </a:p>
          <a:p>
            <a:pPr marL="0" indent="0">
              <a:buFontTx/>
              <a:buNone/>
            </a:pPr>
            <a:endParaRPr lang="ru-RU" sz="1800" dirty="0" smtClean="0"/>
          </a:p>
          <a:p>
            <a:pPr marL="0" indent="0">
              <a:buFontTx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Улыбнитесь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(неважно, если получится гримаса, вся суть в том, что работают нужные мышцы). Сохраняйте это положение примерно 30 секунд. </a:t>
            </a:r>
          </a:p>
          <a:p>
            <a:pPr marL="0" indent="0">
              <a:buFontTx/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вы честно проделаете этот эксперимент, то сможете однозначно констатировать: что наступило облегчение. И с этого момента все пойдет к лучшему.</a:t>
            </a:r>
          </a:p>
          <a:p>
            <a:pPr marL="0" indent="0">
              <a:buFontTx/>
              <a:buNone/>
            </a:pPr>
            <a:endParaRPr lang="ru-RU" sz="1800" dirty="0" smtClean="0"/>
          </a:p>
          <a:p>
            <a:pPr marL="0" indent="0">
              <a:buFontTx/>
              <a:buNone/>
            </a:pPr>
            <a:endParaRPr lang="ru-RU" sz="1800" dirty="0" smtClean="0"/>
          </a:p>
        </p:txBody>
      </p:sp>
      <p:pic>
        <p:nvPicPr>
          <p:cNvPr id="2050" name="Picture 2" descr="upload.wikimedia.org/wikipedia/commons/thumb/8/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65313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16832"/>
            <a:ext cx="6192688" cy="2740372"/>
          </a:xfrm>
          <a:prstGeom prst="rect">
            <a:avLst/>
          </a:prstGeom>
          <a:noFill/>
        </p:spPr>
        <p:txBody>
          <a:bodyPr>
            <a:prstTxWarp prst="textInflate">
              <a:avLst>
                <a:gd name="adj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Улыбайтесь жизни и она улыбнется вам в ответ!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010400" cy="506413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«Эмоциональное выгорание»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362575" y="40195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000"/>
          </a:p>
        </p:txBody>
      </p:sp>
      <p:pic>
        <p:nvPicPr>
          <p:cNvPr id="7" name="Рисунок 6" descr="1_5255131ccccd95255131cccd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2974142" cy="22322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491880" y="1700808"/>
            <a:ext cx="5328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  <a:defRPr/>
            </a:pPr>
            <a:r>
              <a:rPr lang="ru-RU" sz="2800" dirty="0" smtClean="0">
                <a:solidFill>
                  <a:srgbClr val="000066"/>
                </a:solidFill>
              </a:rPr>
              <a:t>это выработанный личностью механизм психологической защиты в форме полного или частичного исключения эмоций в ответ на избранные психотравмирующие воздействия. </a:t>
            </a:r>
          </a:p>
          <a:p>
            <a:pPr lvl="0" algn="r">
              <a:defRPr/>
            </a:pPr>
            <a:r>
              <a:rPr lang="ru-RU" sz="2000" dirty="0" smtClean="0">
                <a:solidFill>
                  <a:srgbClr val="000066"/>
                </a:solidFill>
              </a:rPr>
              <a:t>                                 В.Бойко</a:t>
            </a:r>
            <a:endParaRPr lang="ru-RU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188640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 Narrow" pitchFamily="34" charset="0"/>
              </a:rPr>
              <a:t>Группа 1 </a:t>
            </a:r>
          </a:p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 Narrow" pitchFamily="34" charset="0"/>
              </a:rPr>
              <a:t> стрессоры, вызываемые условиями педагогического труда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772816"/>
            <a:ext cx="662473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/>
              <a:t>-материальные затруднения;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/>
              <a:t>-монотонная работа;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/>
              <a:t>-обязанность работать дома (ведение документации, разработка дидактических и методических материалов и др.);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/>
              <a:t>-отсутствие стимулов качественной работы </a:t>
            </a:r>
            <a:endParaRPr lang="ru-RU" sz="28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5064" cy="1244060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 Narrow" pitchFamily="34" charset="0"/>
              </a:rPr>
              <a:t>Группа 2  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стрессоры, возникающие по личностным причинам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799288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/>
              <a:t>-дефицит знания психологии дошкольников;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/>
              <a:t>-нехватка времени;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/>
              <a:t>-нехватка знаний по педагогической технологии;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800" dirty="0" smtClean="0"/>
              <a:t>ошибки в выборе профессии;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800" dirty="0" smtClean="0"/>
              <a:t>-ошибки в общении с воспитанниками, коллегами, администрацией, родителями (законными представителями) воспитанников;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800" dirty="0" smtClean="0"/>
              <a:t>«сгорание» на работе. </a:t>
            </a:r>
            <a:endParaRPr lang="ru-RU" sz="2800" dirty="0"/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10400" cy="1348704"/>
          </a:xfrm>
        </p:spPr>
        <p:txBody>
          <a:bodyPr/>
          <a:lstStyle/>
          <a:p>
            <a:pPr algn="ctr"/>
            <a:r>
              <a:rPr lang="ru-RU" dirty="0" smtClean="0">
                <a:latin typeface="Arial Narrow" pitchFamily="34" charset="0"/>
              </a:rPr>
              <a:t>Группа 3 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стрессоры, провоцируемые администрацией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362200"/>
            <a:ext cx="6781800" cy="4495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-аттестация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-контроль работы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-конфликты с администрацией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-конфликты с коллегами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52736"/>
            <a:ext cx="7272808" cy="4495800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latin typeface="Arial Narrow" pitchFamily="34" charset="0"/>
              </a:rPr>
              <a:t> Группа 4 </a:t>
            </a:r>
          </a:p>
          <a:p>
            <a:pPr algn="ctr">
              <a:buNone/>
            </a:pPr>
            <a:endParaRPr lang="ru-RU" sz="32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Arial Narrow" pitchFamily="34" charset="0"/>
              </a:rPr>
              <a:t>стрессоры-конфликты с родителями (законными представителями) ребенка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10400" cy="93012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Arial Narrow" pitchFamily="34" charset="0"/>
              </a:rPr>
              <a:t>Группа 5</a:t>
            </a:r>
            <a:br>
              <a:rPr lang="ru-RU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Arial Narrow" pitchFamily="34" charset="0"/>
              </a:rPr>
              <a:t> стрессоры в общении с коллегами</a:t>
            </a:r>
            <a:endParaRPr lang="ru-RU" dirty="0">
              <a:solidFill>
                <a:schemeClr val="accent4">
                  <a:lumMod val="90000"/>
                  <a:lumOff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495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    - конфликты, мотивированные негативными проявлениями в оценках деятельности и личностных качеств партнеров по работе </a:t>
            </a:r>
          </a:p>
          <a:p>
            <a:pPr>
              <a:buFontTx/>
              <a:buChar char="-"/>
            </a:pPr>
            <a:endParaRPr lang="ru-RU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   - напряженность, </a:t>
            </a:r>
            <a:r>
              <a:rPr lang="ru-RU" dirty="0" smtClean="0">
                <a:latin typeface="Arial Narrow" pitchFamily="34" charset="0"/>
              </a:rPr>
              <a:t>группировки </a:t>
            </a:r>
            <a:r>
              <a:rPr lang="ru-RU" dirty="0" smtClean="0">
                <a:latin typeface="Arial Narrow" pitchFamily="34" charset="0"/>
              </a:rPr>
              <a:t>в коллективе; одиночество из-за замкнутости или позиции «отвергаемого» в коллективе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10400" cy="9302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Симптомы эмоционального выгорания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484784"/>
          <a:ext cx="6781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3140968"/>
            <a:ext cx="1428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640" y="4725144"/>
            <a:ext cx="128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7624" y="1700808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пастель">
  <a:themeElements>
    <a:clrScheme name="">
      <a:dk1>
        <a:srgbClr val="000066"/>
      </a:dk1>
      <a:lt1>
        <a:srgbClr val="FFFFFF"/>
      </a:lt1>
      <a:dk2>
        <a:srgbClr val="666699"/>
      </a:dk2>
      <a:lt2>
        <a:srgbClr val="000000"/>
      </a:lt2>
      <a:accent1>
        <a:srgbClr val="33CCCC"/>
      </a:accent1>
      <a:accent2>
        <a:srgbClr val="FFFF66"/>
      </a:accent2>
      <a:accent3>
        <a:srgbClr val="FFFFFF"/>
      </a:accent3>
      <a:accent4>
        <a:srgbClr val="000056"/>
      </a:accent4>
      <a:accent5>
        <a:srgbClr val="ADE2E2"/>
      </a:accent5>
      <a:accent6>
        <a:srgbClr val="E7E75C"/>
      </a:accent6>
      <a:hlink>
        <a:srgbClr val="3399FF"/>
      </a:hlink>
      <a:folHlink>
        <a:srgbClr val="9966FF"/>
      </a:folHlink>
    </a:clrScheme>
    <a:fontScheme name="08-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8-02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-02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-02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-02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4986</TotalTime>
  <Words>807</Words>
  <Application>Microsoft Office PowerPoint</Application>
  <PresentationFormat>Экран (4:3)</PresentationFormat>
  <Paragraphs>125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пастель</vt:lpstr>
      <vt:lpstr>Профилактика синдрома эмоционального выгорания</vt:lpstr>
      <vt:lpstr>Слайд 2</vt:lpstr>
      <vt:lpstr>«Эмоциональное выгорание»</vt:lpstr>
      <vt:lpstr>Слайд 4</vt:lpstr>
      <vt:lpstr>Группа 2   стрессоры, возникающие по личностным причинам  </vt:lpstr>
      <vt:lpstr>Группа 3  стрессоры, провоцируемые администрацией</vt:lpstr>
      <vt:lpstr>Слайд 7</vt:lpstr>
      <vt:lpstr>Группа 5  стрессоры в общении с коллегами</vt:lpstr>
      <vt:lpstr>Симптомы эмоционального выгорания</vt:lpstr>
      <vt:lpstr>психофизические симптомы:</vt:lpstr>
      <vt:lpstr>поведенческие симптомы: </vt:lpstr>
      <vt:lpstr>эмоциональные симптомы</vt:lpstr>
      <vt:lpstr>Экспресс-опросник выгорания   </vt:lpstr>
      <vt:lpstr>Оценка результатов:</vt:lpstr>
      <vt:lpstr>Слайд 15</vt:lpstr>
      <vt:lpstr>Классификация копинг-стратегий</vt:lpstr>
      <vt:lpstr>Как восстановить эмоционально- психологический баланс ?</vt:lpstr>
      <vt:lpstr>    Методы саморегуляции:</vt:lpstr>
      <vt:lpstr>Упражнения для расслабления</vt:lpstr>
      <vt:lpstr>Упражнение    «Улыбка»</vt:lpstr>
      <vt:lpstr>Слайд 21</vt:lpstr>
    </vt:vector>
  </TitlesOfParts>
  <Company>Microsoft</Company>
  <LinksUpToDate>false</LinksUpToDate>
  <SharedDoc>false</SharedDoc>
  <HyperlinkBase>http://www.inzones.com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эмоционального выгорания педагогов</dc:title>
  <dc:creator>Admin</dc:creator>
  <cp:lastModifiedBy>HP</cp:lastModifiedBy>
  <cp:revision>284</cp:revision>
  <dcterms:created xsi:type="dcterms:W3CDTF">2010-01-22T15:22:14Z</dcterms:created>
  <dcterms:modified xsi:type="dcterms:W3CDTF">2022-11-02T07:48:25Z</dcterms:modified>
</cp:coreProperties>
</file>