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7" r:id="rId1"/>
  </p:sld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09" autoAdjust="0"/>
    <p:restoredTop sz="94660"/>
  </p:normalViewPr>
  <p:slideViewPr>
    <p:cSldViewPr snapToGrid="0">
      <p:cViewPr varScale="1">
        <p:scale>
          <a:sx n="74" d="100"/>
          <a:sy n="74" d="100"/>
        </p:scale>
        <p:origin x="-75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485584D-7D79-4248-9986-4CA35242F944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383265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186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79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71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85584D-7D79-4248-9986-4CA35242F944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934059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166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002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63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220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85584D-7D79-4248-9986-4CA35242F944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2522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85584D-7D79-4248-9986-4CA35242F944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44220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C485584D-7D79-4248-9986-4CA35242F944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2780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36F4F1-C48C-4B99-BB83-2DF7334B1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4800" y="203200"/>
            <a:ext cx="9398000" cy="787400"/>
          </a:xfrm>
        </p:spPr>
        <p:txBody>
          <a:bodyPr/>
          <a:lstStyle/>
          <a:p>
            <a:pPr algn="ctr"/>
            <a:r>
              <a:rPr lang="ru-RU" b="1" dirty="0"/>
              <a:t>План заседания ГМО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7691274-8CDA-40B4-A21A-050D433F2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667" y="1219200"/>
            <a:ext cx="10176933" cy="5080000"/>
          </a:xfrm>
        </p:spPr>
        <p:txBody>
          <a:bodyPr>
            <a:normAutofit/>
          </a:bodyPr>
          <a:lstStyle/>
          <a:p>
            <a:r>
              <a:rPr lang="ru-RU" sz="2800" dirty="0"/>
              <a:t> «Рекомендации педагогам по реализации принципа здоровьесбережения дошкольников при выполнении физических упражнений по результатам мониторинга качества дошкольного образования в Свердловской области»</a:t>
            </a:r>
          </a:p>
          <a:p>
            <a:r>
              <a:rPr lang="ru-RU" sz="2800" dirty="0"/>
              <a:t>«Роль педагога в организации </a:t>
            </a:r>
            <a:r>
              <a:rPr lang="ru-RU" sz="2800" dirty="0" err="1"/>
              <a:t>здоровьесберегающей</a:t>
            </a:r>
            <a:r>
              <a:rPr lang="ru-RU" sz="2800" dirty="0"/>
              <a:t> среды ДОО. Влияние здоровья педагога на </a:t>
            </a:r>
            <a:r>
              <a:rPr lang="ru-RU" sz="2800" dirty="0" err="1"/>
              <a:t>здоровьесберегающую</a:t>
            </a:r>
            <a:r>
              <a:rPr lang="ru-RU" sz="2800" dirty="0"/>
              <a:t> среду ДОО». </a:t>
            </a:r>
            <a:r>
              <a:rPr lang="ru-RU" sz="2800" dirty="0" err="1"/>
              <a:t>Копинг</a:t>
            </a:r>
            <a:r>
              <a:rPr lang="ru-RU" sz="2800" dirty="0"/>
              <a:t>-стратегии.</a:t>
            </a:r>
          </a:p>
          <a:p>
            <a:r>
              <a:rPr lang="ru-RU" sz="2800" dirty="0"/>
              <a:t>Утверждение годового плана работы и способов его реализации</a:t>
            </a:r>
          </a:p>
        </p:txBody>
      </p:sp>
    </p:spTree>
    <p:extLst>
      <p:ext uri="{BB962C8B-B14F-4D97-AF65-F5344CB8AC3E}">
        <p14:creationId xmlns:p14="http://schemas.microsoft.com/office/powerpoint/2010/main" val="482975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21C190F7-ACC4-4159-A1A1-B0FFE6951E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0781880"/>
              </p:ext>
            </p:extLst>
          </p:nvPr>
        </p:nvGraphicFramePr>
        <p:xfrm>
          <a:off x="975360" y="653143"/>
          <a:ext cx="10598331" cy="2124890"/>
        </p:xfrm>
        <a:graphic>
          <a:graphicData uri="http://schemas.openxmlformats.org/drawingml/2006/table">
            <a:tbl>
              <a:tblPr firstRow="1" firstCol="1" bandRow="1"/>
              <a:tblGrid>
                <a:gridCol w="426720">
                  <a:extLst>
                    <a:ext uri="{9D8B030D-6E8A-4147-A177-3AD203B41FA5}">
                      <a16:colId xmlns:a16="http://schemas.microsoft.com/office/drawing/2014/main" xmlns="" val="4071112299"/>
                    </a:ext>
                  </a:extLst>
                </a:gridCol>
                <a:gridCol w="2794975">
                  <a:extLst>
                    <a:ext uri="{9D8B030D-6E8A-4147-A177-3AD203B41FA5}">
                      <a16:colId xmlns:a16="http://schemas.microsoft.com/office/drawing/2014/main" xmlns="" val="2893020226"/>
                    </a:ext>
                  </a:extLst>
                </a:gridCol>
                <a:gridCol w="3403448">
                  <a:extLst>
                    <a:ext uri="{9D8B030D-6E8A-4147-A177-3AD203B41FA5}">
                      <a16:colId xmlns:a16="http://schemas.microsoft.com/office/drawing/2014/main" xmlns="" val="3366832938"/>
                    </a:ext>
                  </a:extLst>
                </a:gridCol>
                <a:gridCol w="3973188">
                  <a:extLst>
                    <a:ext uri="{9D8B030D-6E8A-4147-A177-3AD203B41FA5}">
                      <a16:colId xmlns:a16="http://schemas.microsoft.com/office/drawing/2014/main" xmlns="" val="3642437005"/>
                    </a:ext>
                  </a:extLst>
                </a:gridCol>
              </a:tblGrid>
              <a:tr h="9602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Традиционное выполнение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Физических упражнений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Возможные последствия применения упражнений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Альтернативные способы выполнение упражнений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34725618"/>
                  </a:ext>
                </a:extLst>
              </a:tr>
              <a:tr h="11646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Упражнения, направленные на развитие силы мышц брюшного пресса.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И.п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.: лежа на спине ноги прямые, руки за головой.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Создается давление на шейный отдел позвоночника.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Предлагается изменить положение рук (например: руки на груди), поднимание туловища до уровня 30 градусов к поверхности пола.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08798662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FE051F4-C073-49D5-8132-A8B73EE554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03"/>
          <a:stretch/>
        </p:blipFill>
        <p:spPr>
          <a:xfrm>
            <a:off x="1236618" y="3306137"/>
            <a:ext cx="4484913" cy="271271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68505E0-AA98-4E20-B258-AC79077545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9"/>
          <a:stretch/>
        </p:blipFill>
        <p:spPr>
          <a:xfrm>
            <a:off x="6096000" y="3292433"/>
            <a:ext cx="4206240" cy="272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28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F7981849-3797-4C6F-A302-D0F44C5251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7871166"/>
              </p:ext>
            </p:extLst>
          </p:nvPr>
        </p:nvGraphicFramePr>
        <p:xfrm>
          <a:off x="1341120" y="913695"/>
          <a:ext cx="10058401" cy="1123406"/>
        </p:xfrm>
        <a:graphic>
          <a:graphicData uri="http://schemas.openxmlformats.org/drawingml/2006/table">
            <a:tbl>
              <a:tblPr firstRow="1" firstCol="1" bandRow="1"/>
              <a:tblGrid>
                <a:gridCol w="475774">
                  <a:extLst>
                    <a:ext uri="{9D8B030D-6E8A-4147-A177-3AD203B41FA5}">
                      <a16:colId xmlns:a16="http://schemas.microsoft.com/office/drawing/2014/main" xmlns="" val="993550400"/>
                    </a:ext>
                  </a:extLst>
                </a:gridCol>
                <a:gridCol w="2697912">
                  <a:extLst>
                    <a:ext uri="{9D8B030D-6E8A-4147-A177-3AD203B41FA5}">
                      <a16:colId xmlns:a16="http://schemas.microsoft.com/office/drawing/2014/main" xmlns="" val="1565411337"/>
                    </a:ext>
                  </a:extLst>
                </a:gridCol>
                <a:gridCol w="3176485">
                  <a:extLst>
                    <a:ext uri="{9D8B030D-6E8A-4147-A177-3AD203B41FA5}">
                      <a16:colId xmlns:a16="http://schemas.microsoft.com/office/drawing/2014/main" xmlns="" val="3985763037"/>
                    </a:ext>
                  </a:extLst>
                </a:gridCol>
                <a:gridCol w="3708230">
                  <a:extLst>
                    <a:ext uri="{9D8B030D-6E8A-4147-A177-3AD203B41FA5}">
                      <a16:colId xmlns:a16="http://schemas.microsoft.com/office/drawing/2014/main" xmlns="" val="2932228520"/>
                    </a:ext>
                  </a:extLst>
                </a:gridCol>
              </a:tblGrid>
              <a:tr h="11234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Одновременное поднимание прямых ног в исходном положении сидя или лежа на спине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Вес двух ног оказывает травмирующее воздействие на поясничный отдел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Предлагается: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Char char="-"/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Выполнение упражнения через фазу сгибания и выпрямления ног.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Char char="-"/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Поднимание ног поочередно.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21307867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0C5574A8-FA08-4E4D-AB97-A905F66EC6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698693"/>
              </p:ext>
            </p:extLst>
          </p:nvPr>
        </p:nvGraphicFramePr>
        <p:xfrm>
          <a:off x="1341119" y="186311"/>
          <a:ext cx="10058402" cy="721228"/>
        </p:xfrm>
        <a:graphic>
          <a:graphicData uri="http://schemas.openxmlformats.org/drawingml/2006/table">
            <a:tbl>
              <a:tblPr firstRow="1" firstCol="1" bandRow="1"/>
              <a:tblGrid>
                <a:gridCol w="478972">
                  <a:extLst>
                    <a:ext uri="{9D8B030D-6E8A-4147-A177-3AD203B41FA5}">
                      <a16:colId xmlns:a16="http://schemas.microsoft.com/office/drawing/2014/main" xmlns="" val="1192298619"/>
                    </a:ext>
                  </a:extLst>
                </a:gridCol>
                <a:gridCol w="2690949">
                  <a:extLst>
                    <a:ext uri="{9D8B030D-6E8A-4147-A177-3AD203B41FA5}">
                      <a16:colId xmlns:a16="http://schemas.microsoft.com/office/drawing/2014/main" xmlns="" val="3244603527"/>
                    </a:ext>
                  </a:extLst>
                </a:gridCol>
                <a:gridCol w="3171227">
                  <a:extLst>
                    <a:ext uri="{9D8B030D-6E8A-4147-A177-3AD203B41FA5}">
                      <a16:colId xmlns:a16="http://schemas.microsoft.com/office/drawing/2014/main" xmlns="" val="350046314"/>
                    </a:ext>
                  </a:extLst>
                </a:gridCol>
                <a:gridCol w="3717254">
                  <a:extLst>
                    <a:ext uri="{9D8B030D-6E8A-4147-A177-3AD203B41FA5}">
                      <a16:colId xmlns:a16="http://schemas.microsoft.com/office/drawing/2014/main" xmlns="" val="2286626322"/>
                    </a:ext>
                  </a:extLst>
                </a:gridCol>
              </a:tblGrid>
              <a:tr h="721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Традиционное выполнение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Физических упражнений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Возможные последствия применения упражнений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Альтернативные способы выполнение упражнений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59819577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8E16C4A-0B72-40D1-9E13-C472F435F5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2" r="9601"/>
          <a:stretch/>
        </p:blipFill>
        <p:spPr>
          <a:xfrm>
            <a:off x="2474848" y="2144114"/>
            <a:ext cx="2461293" cy="174881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8773E77-79F5-437C-80A6-A71BA8920A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9" r="18862"/>
          <a:stretch/>
        </p:blipFill>
        <p:spPr>
          <a:xfrm>
            <a:off x="6348550" y="2127748"/>
            <a:ext cx="2255520" cy="1757264"/>
          </a:xfrm>
          <a:prstGeom prst="rect">
            <a:avLst/>
          </a:prstGeom>
        </p:spPr>
      </p:pic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xmlns="" id="{779D442B-F5A4-40D6-A29A-5FC36569F2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953904"/>
              </p:ext>
            </p:extLst>
          </p:nvPr>
        </p:nvGraphicFramePr>
        <p:xfrm>
          <a:off x="1341119" y="3974956"/>
          <a:ext cx="10241280" cy="1116330"/>
        </p:xfrm>
        <a:graphic>
          <a:graphicData uri="http://schemas.openxmlformats.org/drawingml/2006/table">
            <a:tbl>
              <a:tblPr firstRow="1" firstCol="1" bandRow="1"/>
              <a:tblGrid>
                <a:gridCol w="493751">
                  <a:extLst>
                    <a:ext uri="{9D8B030D-6E8A-4147-A177-3AD203B41FA5}">
                      <a16:colId xmlns:a16="http://schemas.microsoft.com/office/drawing/2014/main" xmlns="" val="856311656"/>
                    </a:ext>
                  </a:extLst>
                </a:gridCol>
                <a:gridCol w="2744339">
                  <a:extLst>
                    <a:ext uri="{9D8B030D-6E8A-4147-A177-3AD203B41FA5}">
                      <a16:colId xmlns:a16="http://schemas.microsoft.com/office/drawing/2014/main" xmlns="" val="1396602998"/>
                    </a:ext>
                  </a:extLst>
                </a:gridCol>
                <a:gridCol w="3231147">
                  <a:extLst>
                    <a:ext uri="{9D8B030D-6E8A-4147-A177-3AD203B41FA5}">
                      <a16:colId xmlns:a16="http://schemas.microsoft.com/office/drawing/2014/main" xmlns="" val="2609044513"/>
                    </a:ext>
                  </a:extLst>
                </a:gridCol>
                <a:gridCol w="3772043">
                  <a:extLst>
                    <a:ext uri="{9D8B030D-6E8A-4147-A177-3AD203B41FA5}">
                      <a16:colId xmlns:a16="http://schemas.microsoft.com/office/drawing/2014/main" xmlns="" val="2489381626"/>
                    </a:ext>
                  </a:extLst>
                </a:gridCol>
              </a:tblGrid>
              <a:tr h="984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Упражнение «велосипед» в исходном положении лежа на спине.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Оказывается травмирующее воздействие на поясничный отдел при опускании ног меньше 35 градусов по отношению к горизонтали.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Предлагается: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опускать ноги ниже 35 градусов.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Изменить исходное положение (ввести опору на локти).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4472680"/>
                  </a:ext>
                </a:extLst>
              </a:tr>
            </a:tbl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E45FAF2-3E2B-41F0-A31A-927B3C9E62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019" y="5171134"/>
            <a:ext cx="2690949" cy="151365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2A4A1092-1F4F-4EF1-9EAC-240820DD12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121" y="5163219"/>
            <a:ext cx="2690949" cy="151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827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1903A2CA-A1AC-4A2F-9272-2C1EB5938F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6860171"/>
              </p:ext>
            </p:extLst>
          </p:nvPr>
        </p:nvGraphicFramePr>
        <p:xfrm>
          <a:off x="1220015" y="966652"/>
          <a:ext cx="9683116" cy="888048"/>
        </p:xfrm>
        <a:graphic>
          <a:graphicData uri="http://schemas.openxmlformats.org/drawingml/2006/table">
            <a:tbl>
              <a:tblPr firstRow="1" firstCol="1" bandRow="1"/>
              <a:tblGrid>
                <a:gridCol w="277859">
                  <a:extLst>
                    <a:ext uri="{9D8B030D-6E8A-4147-A177-3AD203B41FA5}">
                      <a16:colId xmlns:a16="http://schemas.microsoft.com/office/drawing/2014/main" xmlns="" val="159901858"/>
                    </a:ext>
                  </a:extLst>
                </a:gridCol>
                <a:gridCol w="2987040">
                  <a:extLst>
                    <a:ext uri="{9D8B030D-6E8A-4147-A177-3AD203B41FA5}">
                      <a16:colId xmlns:a16="http://schemas.microsoft.com/office/drawing/2014/main" xmlns="" val="2554232496"/>
                    </a:ext>
                  </a:extLst>
                </a:gridCol>
                <a:gridCol w="2848343">
                  <a:extLst>
                    <a:ext uri="{9D8B030D-6E8A-4147-A177-3AD203B41FA5}">
                      <a16:colId xmlns:a16="http://schemas.microsoft.com/office/drawing/2014/main" xmlns="" val="3873154573"/>
                    </a:ext>
                  </a:extLst>
                </a:gridCol>
                <a:gridCol w="3569874">
                  <a:extLst>
                    <a:ext uri="{9D8B030D-6E8A-4147-A177-3AD203B41FA5}">
                      <a16:colId xmlns:a16="http://schemas.microsoft.com/office/drawing/2014/main" xmlns="" val="2018176154"/>
                    </a:ext>
                  </a:extLst>
                </a:gridCol>
              </a:tblGrid>
              <a:tr h="8795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Упражнение «перекат» в группировке на спине.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Нестабильность шейного отдела.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Предлагается: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Выполнять упражнение со страховкой.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Дать указание тянуть голову к коленям.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43143183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289F1EE1-9839-4197-A572-8B77124D5C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282210"/>
              </p:ext>
            </p:extLst>
          </p:nvPr>
        </p:nvGraphicFramePr>
        <p:xfrm>
          <a:off x="1220014" y="586196"/>
          <a:ext cx="9683115" cy="391414"/>
        </p:xfrm>
        <a:graphic>
          <a:graphicData uri="http://schemas.openxmlformats.org/drawingml/2006/table">
            <a:tbl>
              <a:tblPr firstRow="1" firstCol="1" bandRow="1"/>
              <a:tblGrid>
                <a:gridCol w="286569">
                  <a:extLst>
                    <a:ext uri="{9D8B030D-6E8A-4147-A177-3AD203B41FA5}">
                      <a16:colId xmlns:a16="http://schemas.microsoft.com/office/drawing/2014/main" xmlns="" val="1191834377"/>
                    </a:ext>
                  </a:extLst>
                </a:gridCol>
                <a:gridCol w="2987040">
                  <a:extLst>
                    <a:ext uri="{9D8B030D-6E8A-4147-A177-3AD203B41FA5}">
                      <a16:colId xmlns:a16="http://schemas.microsoft.com/office/drawing/2014/main" xmlns="" val="315437223"/>
                    </a:ext>
                  </a:extLst>
                </a:gridCol>
                <a:gridCol w="2830478">
                  <a:extLst>
                    <a:ext uri="{9D8B030D-6E8A-4147-A177-3AD203B41FA5}">
                      <a16:colId xmlns:a16="http://schemas.microsoft.com/office/drawing/2014/main" xmlns="" val="4246021161"/>
                    </a:ext>
                  </a:extLst>
                </a:gridCol>
                <a:gridCol w="3579028">
                  <a:extLst>
                    <a:ext uri="{9D8B030D-6E8A-4147-A177-3AD203B41FA5}">
                      <a16:colId xmlns:a16="http://schemas.microsoft.com/office/drawing/2014/main" xmlns="" val="907939440"/>
                    </a:ext>
                  </a:extLst>
                </a:gridCol>
              </a:tblGrid>
              <a:tr h="3042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Традиционное выполнение</a:t>
                      </a: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Физических упражнений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Возможные последствия применения упражнений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Альтернативные способы</a:t>
                      </a: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выполнение упражнений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44934496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9A59FA81-B66C-42DF-B2D7-F16E0CC74F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582426"/>
              </p:ext>
            </p:extLst>
          </p:nvPr>
        </p:nvGraphicFramePr>
        <p:xfrm>
          <a:off x="1220014" y="3466194"/>
          <a:ext cx="9752786" cy="1616532"/>
        </p:xfrm>
        <a:graphic>
          <a:graphicData uri="http://schemas.openxmlformats.org/drawingml/2006/table">
            <a:tbl>
              <a:tblPr firstRow="1" firstCol="1" bandRow="1"/>
              <a:tblGrid>
                <a:gridCol w="310318">
                  <a:extLst>
                    <a:ext uri="{9D8B030D-6E8A-4147-A177-3AD203B41FA5}">
                      <a16:colId xmlns:a16="http://schemas.microsoft.com/office/drawing/2014/main" xmlns="" val="2237734374"/>
                    </a:ext>
                  </a:extLst>
                </a:gridCol>
                <a:gridCol w="2766938">
                  <a:extLst>
                    <a:ext uri="{9D8B030D-6E8A-4147-A177-3AD203B41FA5}">
                      <a16:colId xmlns:a16="http://schemas.microsoft.com/office/drawing/2014/main" xmlns="" val="4133423086"/>
                    </a:ext>
                  </a:extLst>
                </a:gridCol>
                <a:gridCol w="2917041">
                  <a:extLst>
                    <a:ext uri="{9D8B030D-6E8A-4147-A177-3AD203B41FA5}">
                      <a16:colId xmlns:a16="http://schemas.microsoft.com/office/drawing/2014/main" xmlns="" val="2695781823"/>
                    </a:ext>
                  </a:extLst>
                </a:gridCol>
                <a:gridCol w="3758489">
                  <a:extLst>
                    <a:ext uri="{9D8B030D-6E8A-4147-A177-3AD203B41FA5}">
                      <a16:colId xmlns:a16="http://schemas.microsoft.com/office/drawing/2014/main" xmlns="" val="537866425"/>
                    </a:ext>
                  </a:extLst>
                </a:gridCol>
              </a:tblGrid>
              <a:tr h="16165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Лежа на животе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прогибание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туловища назад, с упором на руки(«Змея»).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Возможно увеличение поясничного лордоза.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Предлагается: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Разноименное поднимание рук и ног в том же исходном положении.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Поднимание туловища не более 20 см от пола, голова должна быть на одной линии с туловищем.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33595932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EC9E4DB-2D1A-4444-88D8-78BE2E7342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429" y="1909840"/>
            <a:ext cx="2726753" cy="153379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75998E9-D2E7-4EBC-A07B-39760AE4B2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104" y="1944672"/>
            <a:ext cx="2637322" cy="148349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455E6BF-5F06-4D00-8258-F8745FB8AE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765" y="5159680"/>
            <a:ext cx="2811680" cy="158157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E2F14BA9-2466-4064-80F2-B5880D0A20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502" y="5159680"/>
            <a:ext cx="2811680" cy="158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505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xmlns="" id="{16D0DFD3-98A0-4944-8B29-01345B1217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7746396"/>
              </p:ext>
            </p:extLst>
          </p:nvPr>
        </p:nvGraphicFramePr>
        <p:xfrm>
          <a:off x="1297577" y="867555"/>
          <a:ext cx="9570720" cy="1344613"/>
        </p:xfrm>
        <a:graphic>
          <a:graphicData uri="http://schemas.openxmlformats.org/drawingml/2006/table">
            <a:tbl>
              <a:tblPr firstRow="1" firstCol="1" bandRow="1"/>
              <a:tblGrid>
                <a:gridCol w="452707">
                  <a:extLst>
                    <a:ext uri="{9D8B030D-6E8A-4147-A177-3AD203B41FA5}">
                      <a16:colId xmlns:a16="http://schemas.microsoft.com/office/drawing/2014/main" xmlns="" val="2445151699"/>
                    </a:ext>
                  </a:extLst>
                </a:gridCol>
                <a:gridCol w="2316618">
                  <a:extLst>
                    <a:ext uri="{9D8B030D-6E8A-4147-A177-3AD203B41FA5}">
                      <a16:colId xmlns:a16="http://schemas.microsoft.com/office/drawing/2014/main" xmlns="" val="2972197087"/>
                    </a:ext>
                  </a:extLst>
                </a:gridCol>
                <a:gridCol w="3169920">
                  <a:extLst>
                    <a:ext uri="{9D8B030D-6E8A-4147-A177-3AD203B41FA5}">
                      <a16:colId xmlns:a16="http://schemas.microsoft.com/office/drawing/2014/main" xmlns="" val="3491152000"/>
                    </a:ext>
                  </a:extLst>
                </a:gridCol>
                <a:gridCol w="3631475">
                  <a:extLst>
                    <a:ext uri="{9D8B030D-6E8A-4147-A177-3AD203B41FA5}">
                      <a16:colId xmlns:a16="http://schemas.microsoft.com/office/drawing/2014/main" xmlns="" val="2025088668"/>
                    </a:ext>
                  </a:extLst>
                </a:gridCol>
              </a:tblGrid>
              <a:tr h="11189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Сед на пятках.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Возможно, пере растяжение сухожилий и связок коленного сустава.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Предлагается: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Char char="-"/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Как можно меньше времени находиться в таком положении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Char char="-"/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Изменить исходное положение на пример сед «по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турецки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72264807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991297B0-A13D-49AB-A8CF-4FAF8DA540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210400"/>
              </p:ext>
            </p:extLst>
          </p:nvPr>
        </p:nvGraphicFramePr>
        <p:xfrm>
          <a:off x="1297577" y="3666309"/>
          <a:ext cx="9570722" cy="714104"/>
        </p:xfrm>
        <a:graphic>
          <a:graphicData uri="http://schemas.openxmlformats.org/drawingml/2006/table">
            <a:tbl>
              <a:tblPr firstRow="1" firstCol="1" bandRow="1"/>
              <a:tblGrid>
                <a:gridCol w="400594">
                  <a:extLst>
                    <a:ext uri="{9D8B030D-6E8A-4147-A177-3AD203B41FA5}">
                      <a16:colId xmlns:a16="http://schemas.microsoft.com/office/drawing/2014/main" xmlns="" val="2216457765"/>
                    </a:ext>
                  </a:extLst>
                </a:gridCol>
                <a:gridCol w="2278403">
                  <a:extLst>
                    <a:ext uri="{9D8B030D-6E8A-4147-A177-3AD203B41FA5}">
                      <a16:colId xmlns:a16="http://schemas.microsoft.com/office/drawing/2014/main" xmlns="" val="502981027"/>
                    </a:ext>
                  </a:extLst>
                </a:gridCol>
                <a:gridCol w="3302639">
                  <a:extLst>
                    <a:ext uri="{9D8B030D-6E8A-4147-A177-3AD203B41FA5}">
                      <a16:colId xmlns:a16="http://schemas.microsoft.com/office/drawing/2014/main" xmlns="" val="3725199188"/>
                    </a:ext>
                  </a:extLst>
                </a:gridCol>
                <a:gridCol w="3589086">
                  <a:extLst>
                    <a:ext uri="{9D8B030D-6E8A-4147-A177-3AD203B41FA5}">
                      <a16:colId xmlns:a16="http://schemas.microsoft.com/office/drawing/2014/main" xmlns="" val="513471682"/>
                    </a:ext>
                  </a:extLst>
                </a:gridCol>
              </a:tblGrid>
              <a:tr h="7141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Наклоны в перед с прямыми ногами до касания пола руками.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Подобное упражнение способно привести к ухудшению состояния связок коленного сустава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Предлагается выполнять наклон вперед с опорой на пятку выставленной вперед ноги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43025417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DD584150-8E44-4790-BD4B-88496FD816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836169"/>
              </p:ext>
            </p:extLst>
          </p:nvPr>
        </p:nvGraphicFramePr>
        <p:xfrm>
          <a:off x="1297578" y="383177"/>
          <a:ext cx="9562011" cy="493014"/>
        </p:xfrm>
        <a:graphic>
          <a:graphicData uri="http://schemas.openxmlformats.org/drawingml/2006/table">
            <a:tbl>
              <a:tblPr firstRow="1" firstCol="1" bandRow="1"/>
              <a:tblGrid>
                <a:gridCol w="453941">
                  <a:extLst>
                    <a:ext uri="{9D8B030D-6E8A-4147-A177-3AD203B41FA5}">
                      <a16:colId xmlns:a16="http://schemas.microsoft.com/office/drawing/2014/main" xmlns="" val="3266919452"/>
                    </a:ext>
                  </a:extLst>
                </a:gridCol>
                <a:gridCol w="2315384">
                  <a:extLst>
                    <a:ext uri="{9D8B030D-6E8A-4147-A177-3AD203B41FA5}">
                      <a16:colId xmlns:a16="http://schemas.microsoft.com/office/drawing/2014/main" xmlns="" val="2349380524"/>
                    </a:ext>
                  </a:extLst>
                </a:gridCol>
                <a:gridCol w="3161211">
                  <a:extLst>
                    <a:ext uri="{9D8B030D-6E8A-4147-A177-3AD203B41FA5}">
                      <a16:colId xmlns:a16="http://schemas.microsoft.com/office/drawing/2014/main" xmlns="" val="1271330369"/>
                    </a:ext>
                  </a:extLst>
                </a:gridCol>
                <a:gridCol w="3631475">
                  <a:extLst>
                    <a:ext uri="{9D8B030D-6E8A-4147-A177-3AD203B41FA5}">
                      <a16:colId xmlns:a16="http://schemas.microsoft.com/office/drawing/2014/main" xmlns="" val="1069036968"/>
                    </a:ext>
                  </a:extLst>
                </a:gridCol>
              </a:tblGrid>
              <a:tr h="464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Традиционное выполнение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Физических упражнений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Возможные последствия применения упражнений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Альтернативные способы выполнение упражнений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823866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52A5D0A-ABAE-4CC5-B47F-DF1A60A65B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577" y="2163354"/>
            <a:ext cx="2577737" cy="144997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EE628E6-AED1-4085-AB55-E48C118F52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914" y="4498522"/>
            <a:ext cx="396240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839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xmlns="" id="{238C4A23-0B6D-43D5-9A86-8CC029585C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2743890"/>
              </p:ext>
            </p:extLst>
          </p:nvPr>
        </p:nvGraphicFramePr>
        <p:xfrm>
          <a:off x="1175658" y="304801"/>
          <a:ext cx="9736182" cy="493014"/>
        </p:xfrm>
        <a:graphic>
          <a:graphicData uri="http://schemas.openxmlformats.org/drawingml/2006/table">
            <a:tbl>
              <a:tblPr firstRow="1" firstCol="1" bandRow="1"/>
              <a:tblGrid>
                <a:gridCol w="460532">
                  <a:extLst>
                    <a:ext uri="{9D8B030D-6E8A-4147-A177-3AD203B41FA5}">
                      <a16:colId xmlns:a16="http://schemas.microsoft.com/office/drawing/2014/main" xmlns="" val="1530945047"/>
                    </a:ext>
                  </a:extLst>
                </a:gridCol>
                <a:gridCol w="2526507">
                  <a:extLst>
                    <a:ext uri="{9D8B030D-6E8A-4147-A177-3AD203B41FA5}">
                      <a16:colId xmlns:a16="http://schemas.microsoft.com/office/drawing/2014/main" xmlns="" val="1523562077"/>
                    </a:ext>
                  </a:extLst>
                </a:gridCol>
                <a:gridCol w="3159705">
                  <a:extLst>
                    <a:ext uri="{9D8B030D-6E8A-4147-A177-3AD203B41FA5}">
                      <a16:colId xmlns:a16="http://schemas.microsoft.com/office/drawing/2014/main" xmlns="" val="2205793337"/>
                    </a:ext>
                  </a:extLst>
                </a:gridCol>
                <a:gridCol w="3589438">
                  <a:extLst>
                    <a:ext uri="{9D8B030D-6E8A-4147-A177-3AD203B41FA5}">
                      <a16:colId xmlns:a16="http://schemas.microsoft.com/office/drawing/2014/main" xmlns="" val="2304216182"/>
                    </a:ext>
                  </a:extLst>
                </a:gridCol>
              </a:tblGrid>
              <a:tr h="4441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Традиционное выполнение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Физических упражнений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Возможные последствия применения упражнений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Альтернативные способы</a:t>
                      </a: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выполнение упражнений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16030929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4E787403-F558-4611-B2E1-8470705701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811243"/>
              </p:ext>
            </p:extLst>
          </p:nvPr>
        </p:nvGraphicFramePr>
        <p:xfrm>
          <a:off x="1175658" y="789180"/>
          <a:ext cx="9736182" cy="913130"/>
        </p:xfrm>
        <a:graphic>
          <a:graphicData uri="http://schemas.openxmlformats.org/drawingml/2006/table">
            <a:tbl>
              <a:tblPr firstRow="1" firstCol="1" bandRow="1"/>
              <a:tblGrid>
                <a:gridCol w="460532">
                  <a:extLst>
                    <a:ext uri="{9D8B030D-6E8A-4147-A177-3AD203B41FA5}">
                      <a16:colId xmlns:a16="http://schemas.microsoft.com/office/drawing/2014/main" xmlns="" val="835137288"/>
                    </a:ext>
                  </a:extLst>
                </a:gridCol>
                <a:gridCol w="2535216">
                  <a:extLst>
                    <a:ext uri="{9D8B030D-6E8A-4147-A177-3AD203B41FA5}">
                      <a16:colId xmlns:a16="http://schemas.microsoft.com/office/drawing/2014/main" xmlns="" val="2732538619"/>
                    </a:ext>
                  </a:extLst>
                </a:gridCol>
                <a:gridCol w="3150996">
                  <a:extLst>
                    <a:ext uri="{9D8B030D-6E8A-4147-A177-3AD203B41FA5}">
                      <a16:colId xmlns:a16="http://schemas.microsoft.com/office/drawing/2014/main" xmlns="" val="4137366519"/>
                    </a:ext>
                  </a:extLst>
                </a:gridCol>
                <a:gridCol w="3589438">
                  <a:extLst>
                    <a:ext uri="{9D8B030D-6E8A-4147-A177-3AD203B41FA5}">
                      <a16:colId xmlns:a16="http://schemas.microsoft.com/office/drawing/2014/main" xmlns="" val="4254898985"/>
                    </a:ext>
                  </a:extLst>
                </a:gridCol>
              </a:tblGrid>
              <a:tr h="7957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исходном положении стоя на коленях с опорой на руки махи прямой ногой назад.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Оказывается, травмирующее воздействие на поясничный отдел позвоночника.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Предлагается изменить исходное положение на коленно-локтевое, голова должна быть на одной прямой со спиной и не допускать прогиба в пояснице.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6958311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58B6CA-A1D4-4E61-B0A7-87FAC6B3CE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713248"/>
            <a:ext cx="3264131" cy="1836074"/>
          </a:xfrm>
          <a:prstGeom prst="rect">
            <a:avLst/>
          </a:prstGeom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A3BA2FCD-A1C2-4425-B1FA-8812D418BA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425102"/>
              </p:ext>
            </p:extLst>
          </p:nvPr>
        </p:nvGraphicFramePr>
        <p:xfrm>
          <a:off x="1184366" y="3587931"/>
          <a:ext cx="9727474" cy="913130"/>
        </p:xfrm>
        <a:graphic>
          <a:graphicData uri="http://schemas.openxmlformats.org/drawingml/2006/table">
            <a:tbl>
              <a:tblPr firstRow="1" firstCol="1" bandRow="1"/>
              <a:tblGrid>
                <a:gridCol w="444137">
                  <a:extLst>
                    <a:ext uri="{9D8B030D-6E8A-4147-A177-3AD203B41FA5}">
                      <a16:colId xmlns:a16="http://schemas.microsoft.com/office/drawing/2014/main" xmlns="" val="136264696"/>
                    </a:ext>
                  </a:extLst>
                </a:gridCol>
                <a:gridCol w="2571142">
                  <a:extLst>
                    <a:ext uri="{9D8B030D-6E8A-4147-A177-3AD203B41FA5}">
                      <a16:colId xmlns:a16="http://schemas.microsoft.com/office/drawing/2014/main" xmlns="" val="986047502"/>
                    </a:ext>
                  </a:extLst>
                </a:gridCol>
                <a:gridCol w="3133490">
                  <a:extLst>
                    <a:ext uri="{9D8B030D-6E8A-4147-A177-3AD203B41FA5}">
                      <a16:colId xmlns:a16="http://schemas.microsoft.com/office/drawing/2014/main" xmlns="" val="2635739752"/>
                    </a:ext>
                  </a:extLst>
                </a:gridCol>
                <a:gridCol w="3578705">
                  <a:extLst>
                    <a:ext uri="{9D8B030D-6E8A-4147-A177-3AD203B41FA5}">
                      <a16:colId xmlns:a16="http://schemas.microsoft.com/office/drawing/2014/main" xmlns="" val="409560543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Различные виды приседания.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зависимости от угла сгибания в коленных суставах варьируется величина нагрузки на связки этого сустава.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Предлагается ограничить сгибание коленей до прямого угла и не давать выступать им за площадь опоры.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70839213"/>
                  </a:ext>
                </a:extLst>
              </a:tr>
            </a:tbl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25CE45A-FDF7-4CCB-8F9D-68BEB20A65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87569" y="4740727"/>
            <a:ext cx="3353769" cy="188649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1FC5E36-3D18-4118-8825-8398D3DBAD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3299" y="4458862"/>
            <a:ext cx="2909181" cy="216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35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C16402DC-E60D-4883-91C0-06D146E48E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511499"/>
              </p:ext>
            </p:extLst>
          </p:nvPr>
        </p:nvGraphicFramePr>
        <p:xfrm>
          <a:off x="1158239" y="252549"/>
          <a:ext cx="9901646" cy="609602"/>
        </p:xfrm>
        <a:graphic>
          <a:graphicData uri="http://schemas.openxmlformats.org/drawingml/2006/table">
            <a:tbl>
              <a:tblPr firstRow="1" firstCol="1" bandRow="1"/>
              <a:tblGrid>
                <a:gridCol w="468359">
                  <a:extLst>
                    <a:ext uri="{9D8B030D-6E8A-4147-A177-3AD203B41FA5}">
                      <a16:colId xmlns:a16="http://schemas.microsoft.com/office/drawing/2014/main" xmlns="" val="107966063"/>
                    </a:ext>
                  </a:extLst>
                </a:gridCol>
                <a:gridCol w="2631893">
                  <a:extLst>
                    <a:ext uri="{9D8B030D-6E8A-4147-A177-3AD203B41FA5}">
                      <a16:colId xmlns:a16="http://schemas.microsoft.com/office/drawing/2014/main" xmlns="" val="4039316325"/>
                    </a:ext>
                  </a:extLst>
                </a:gridCol>
                <a:gridCol w="3117669">
                  <a:extLst>
                    <a:ext uri="{9D8B030D-6E8A-4147-A177-3AD203B41FA5}">
                      <a16:colId xmlns:a16="http://schemas.microsoft.com/office/drawing/2014/main" xmlns="" val="1764217992"/>
                    </a:ext>
                  </a:extLst>
                </a:gridCol>
                <a:gridCol w="3683725">
                  <a:extLst>
                    <a:ext uri="{9D8B030D-6E8A-4147-A177-3AD203B41FA5}">
                      <a16:colId xmlns:a16="http://schemas.microsoft.com/office/drawing/2014/main" xmlns="" val="4260290759"/>
                    </a:ext>
                  </a:extLst>
                </a:gridCol>
              </a:tblGrid>
              <a:tr h="6096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Традиционное выполнение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Физических упражнений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Возможные последствия применения упражнений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Альтернативные способы</a:t>
                      </a: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выполнение упражнений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68439651"/>
                  </a:ext>
                </a:extLst>
              </a:tr>
            </a:tbl>
          </a:graphicData>
        </a:graphic>
      </p:graphicFrame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xmlns="" id="{7B4F817E-DF01-474A-8B0A-6451A4F0A4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3009842"/>
              </p:ext>
            </p:extLst>
          </p:nvPr>
        </p:nvGraphicFramePr>
        <p:xfrm>
          <a:off x="1158239" y="862152"/>
          <a:ext cx="9901645" cy="903034"/>
        </p:xfrm>
        <a:graphic>
          <a:graphicData uri="http://schemas.openxmlformats.org/drawingml/2006/table">
            <a:tbl>
              <a:tblPr firstRow="1" firstCol="1" bandRow="1"/>
              <a:tblGrid>
                <a:gridCol w="468359">
                  <a:extLst>
                    <a:ext uri="{9D8B030D-6E8A-4147-A177-3AD203B41FA5}">
                      <a16:colId xmlns:a16="http://schemas.microsoft.com/office/drawing/2014/main" xmlns="" val="1942752317"/>
                    </a:ext>
                  </a:extLst>
                </a:gridCol>
                <a:gridCol w="2631893">
                  <a:extLst>
                    <a:ext uri="{9D8B030D-6E8A-4147-A177-3AD203B41FA5}">
                      <a16:colId xmlns:a16="http://schemas.microsoft.com/office/drawing/2014/main" xmlns="" val="3931837969"/>
                    </a:ext>
                  </a:extLst>
                </a:gridCol>
                <a:gridCol w="3117669">
                  <a:extLst>
                    <a:ext uri="{9D8B030D-6E8A-4147-A177-3AD203B41FA5}">
                      <a16:colId xmlns:a16="http://schemas.microsoft.com/office/drawing/2014/main" xmlns="" val="2932146544"/>
                    </a:ext>
                  </a:extLst>
                </a:gridCol>
                <a:gridCol w="3683724">
                  <a:extLst>
                    <a:ext uri="{9D8B030D-6E8A-4147-A177-3AD203B41FA5}">
                      <a16:colId xmlns:a16="http://schemas.microsoft.com/office/drawing/2014/main" xmlns="" val="2178806290"/>
                    </a:ext>
                  </a:extLst>
                </a:gridCol>
              </a:tblGrid>
              <a:tr h="6095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Выполнение в основной стойке махов ногами.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Высокий мах вызывает оседание в пояснице и таким образом оказывается давление на поясничный отдел позвоночника.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Предлагается ограничить высоту маха до 90 градусов, сосредоточив внимание на скорости и контроле техники.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68966078"/>
                  </a:ext>
                </a:extLst>
              </a:tr>
            </a:tbl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03C2FD1-A303-4E11-A894-8B92BD8E39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061" y="1908735"/>
            <a:ext cx="2778035" cy="156264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E897C9DC-6B2B-4A9A-9262-C29E3AD19A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451" y="1897348"/>
            <a:ext cx="2778035" cy="1562644"/>
          </a:xfrm>
          <a:prstGeom prst="rect">
            <a:avLst/>
          </a:prstGeom>
        </p:spPr>
      </p:pic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xmlns="" id="{2FCE8E54-FC3E-4859-B776-9062CBB572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512592"/>
              </p:ext>
            </p:extLst>
          </p:nvPr>
        </p:nvGraphicFramePr>
        <p:xfrm>
          <a:off x="1158240" y="3532184"/>
          <a:ext cx="9901644" cy="768530"/>
        </p:xfrm>
        <a:graphic>
          <a:graphicData uri="http://schemas.openxmlformats.org/drawingml/2006/table">
            <a:tbl>
              <a:tblPr firstRow="1" firstCol="1" bandRow="1"/>
              <a:tblGrid>
                <a:gridCol w="468359">
                  <a:extLst>
                    <a:ext uri="{9D8B030D-6E8A-4147-A177-3AD203B41FA5}">
                      <a16:colId xmlns:a16="http://schemas.microsoft.com/office/drawing/2014/main" xmlns="" val="3397153066"/>
                    </a:ext>
                  </a:extLst>
                </a:gridCol>
                <a:gridCol w="2655866">
                  <a:extLst>
                    <a:ext uri="{9D8B030D-6E8A-4147-A177-3AD203B41FA5}">
                      <a16:colId xmlns:a16="http://schemas.microsoft.com/office/drawing/2014/main" xmlns="" val="1419235637"/>
                    </a:ext>
                  </a:extLst>
                </a:gridCol>
                <a:gridCol w="3126980">
                  <a:extLst>
                    <a:ext uri="{9D8B030D-6E8A-4147-A177-3AD203B41FA5}">
                      <a16:colId xmlns:a16="http://schemas.microsoft.com/office/drawing/2014/main" xmlns="" val="3301976202"/>
                    </a:ext>
                  </a:extLst>
                </a:gridCol>
                <a:gridCol w="3650439">
                  <a:extLst>
                    <a:ext uri="{9D8B030D-6E8A-4147-A177-3AD203B41FA5}">
                      <a16:colId xmlns:a16="http://schemas.microsoft.com/office/drawing/2014/main" xmlns="" val="87345675"/>
                    </a:ext>
                  </a:extLst>
                </a:gridCol>
              </a:tblGrid>
              <a:tr h="7685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Разгибание рук в локтевых суставах.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 детей часто отмечается рекурвация локтевых суставов.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Предлагается исключить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переразгибание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 сохранять локти «мягкими».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27442387"/>
                  </a:ext>
                </a:extLst>
              </a:tr>
            </a:tbl>
          </a:graphicData>
        </a:graphic>
      </p:graphicFrame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837CDAC7-F28D-4AB8-AD92-1053D08730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457" y="4422321"/>
            <a:ext cx="3718560" cy="209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140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xmlns="" id="{8C61159A-26BB-4A66-8DC6-372C45555E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2397775"/>
              </p:ext>
            </p:extLst>
          </p:nvPr>
        </p:nvGraphicFramePr>
        <p:xfrm>
          <a:off x="1166949" y="165463"/>
          <a:ext cx="9431382" cy="484378"/>
        </p:xfrm>
        <a:graphic>
          <a:graphicData uri="http://schemas.openxmlformats.org/drawingml/2006/table">
            <a:tbl>
              <a:tblPr firstRow="1" firstCol="1" bandRow="1"/>
              <a:tblGrid>
                <a:gridCol w="446115">
                  <a:extLst>
                    <a:ext uri="{9D8B030D-6E8A-4147-A177-3AD203B41FA5}">
                      <a16:colId xmlns:a16="http://schemas.microsoft.com/office/drawing/2014/main" xmlns="" val="53017105"/>
                    </a:ext>
                  </a:extLst>
                </a:gridCol>
                <a:gridCol w="2529730">
                  <a:extLst>
                    <a:ext uri="{9D8B030D-6E8A-4147-A177-3AD203B41FA5}">
                      <a16:colId xmlns:a16="http://schemas.microsoft.com/office/drawing/2014/main" xmlns="" val="1172841110"/>
                    </a:ext>
                  </a:extLst>
                </a:gridCol>
                <a:gridCol w="2978469">
                  <a:extLst>
                    <a:ext uri="{9D8B030D-6E8A-4147-A177-3AD203B41FA5}">
                      <a16:colId xmlns:a16="http://schemas.microsoft.com/office/drawing/2014/main" xmlns="" val="1973032622"/>
                    </a:ext>
                  </a:extLst>
                </a:gridCol>
                <a:gridCol w="3477068">
                  <a:extLst>
                    <a:ext uri="{9D8B030D-6E8A-4147-A177-3AD203B41FA5}">
                      <a16:colId xmlns:a16="http://schemas.microsoft.com/office/drawing/2014/main" xmlns="" val="266938594"/>
                    </a:ext>
                  </a:extLst>
                </a:gridCol>
              </a:tblGrid>
              <a:tr h="470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Традиционное выполнение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Физических упражнений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Возможные последствия применения упражнений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Альтернативные способы</a:t>
                      </a: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выполнение упражнений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30976311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F5B1AA53-0B58-4051-9F8C-584C57FE0F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142866"/>
              </p:ext>
            </p:extLst>
          </p:nvPr>
        </p:nvGraphicFramePr>
        <p:xfrm>
          <a:off x="1166949" y="649842"/>
          <a:ext cx="9431382" cy="903034"/>
        </p:xfrm>
        <a:graphic>
          <a:graphicData uri="http://schemas.openxmlformats.org/drawingml/2006/table">
            <a:tbl>
              <a:tblPr firstRow="1" firstCol="1" bandRow="1"/>
              <a:tblGrid>
                <a:gridCol w="446115">
                  <a:extLst>
                    <a:ext uri="{9D8B030D-6E8A-4147-A177-3AD203B41FA5}">
                      <a16:colId xmlns:a16="http://schemas.microsoft.com/office/drawing/2014/main" xmlns="" val="1085227034"/>
                    </a:ext>
                  </a:extLst>
                </a:gridCol>
                <a:gridCol w="2529730">
                  <a:extLst>
                    <a:ext uri="{9D8B030D-6E8A-4147-A177-3AD203B41FA5}">
                      <a16:colId xmlns:a16="http://schemas.microsoft.com/office/drawing/2014/main" xmlns="" val="1923017288"/>
                    </a:ext>
                  </a:extLst>
                </a:gridCol>
                <a:gridCol w="2978469">
                  <a:extLst>
                    <a:ext uri="{9D8B030D-6E8A-4147-A177-3AD203B41FA5}">
                      <a16:colId xmlns:a16="http://schemas.microsoft.com/office/drawing/2014/main" xmlns="" val="3189222662"/>
                    </a:ext>
                  </a:extLst>
                </a:gridCol>
                <a:gridCol w="3477068">
                  <a:extLst>
                    <a:ext uri="{9D8B030D-6E8A-4147-A177-3AD203B41FA5}">
                      <a16:colId xmlns:a16="http://schemas.microsoft.com/office/drawing/2014/main" xmlns="" val="1684922201"/>
                    </a:ext>
                  </a:extLst>
                </a:gridCol>
              </a:tblGrid>
              <a:tr h="8306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Упражнение «плуг»: в исходном положении лежа на спине касаться ногами пола за головой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Помимо растяжения мышц спины осуществляется давление на мышцы и связки шейного отдела позвоночника.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Предлагается заменить на так называемый «кошачий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стретч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»: стоя на коленях с упором на руки медленно округлять спину и втянуть мышцы живота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40382211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9F8A2511-06D0-4542-8E89-6F93D82E34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944390"/>
              </p:ext>
            </p:extLst>
          </p:nvPr>
        </p:nvGraphicFramePr>
        <p:xfrm>
          <a:off x="1166949" y="3570786"/>
          <a:ext cx="9614263" cy="1004634"/>
        </p:xfrm>
        <a:graphic>
          <a:graphicData uri="http://schemas.openxmlformats.org/drawingml/2006/table">
            <a:tbl>
              <a:tblPr firstRow="1" firstCol="1" bandRow="1"/>
              <a:tblGrid>
                <a:gridCol w="446785">
                  <a:extLst>
                    <a:ext uri="{9D8B030D-6E8A-4147-A177-3AD203B41FA5}">
                      <a16:colId xmlns:a16="http://schemas.microsoft.com/office/drawing/2014/main" xmlns="" val="783372663"/>
                    </a:ext>
                  </a:extLst>
                </a:gridCol>
                <a:gridCol w="2581030">
                  <a:extLst>
                    <a:ext uri="{9D8B030D-6E8A-4147-A177-3AD203B41FA5}">
                      <a16:colId xmlns:a16="http://schemas.microsoft.com/office/drawing/2014/main" xmlns="" val="506091870"/>
                    </a:ext>
                  </a:extLst>
                </a:gridCol>
                <a:gridCol w="2911430">
                  <a:extLst>
                    <a:ext uri="{9D8B030D-6E8A-4147-A177-3AD203B41FA5}">
                      <a16:colId xmlns:a16="http://schemas.microsoft.com/office/drawing/2014/main" xmlns="" val="2552118534"/>
                    </a:ext>
                  </a:extLst>
                </a:gridCol>
                <a:gridCol w="3675018">
                  <a:extLst>
                    <a:ext uri="{9D8B030D-6E8A-4147-A177-3AD203B41FA5}">
                      <a16:colId xmlns:a16="http://schemas.microsoft.com/office/drawing/2014/main" xmlns="" val="3202369974"/>
                    </a:ext>
                  </a:extLst>
                </a:gridCol>
              </a:tblGrid>
              <a:tr h="8306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Упражнения, направленные на развитие гибкости.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Необходимо учитывать возможность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травматизации в шейном и поясничном отделе позвоночника.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Предлагается при выполнении упражнений, направленных на развитие гибкости необходимо избегать резких сгибаний, разгибаний, ротационных движений.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0267344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1E46B35-24B2-46F2-A3D7-D9D6880872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9"/>
          <a:stretch/>
        </p:blipFill>
        <p:spPr>
          <a:xfrm>
            <a:off x="4136571" y="1627895"/>
            <a:ext cx="2730137" cy="177946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8D34D71-B8BE-4472-A409-1BA28498CE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1"/>
          <a:stretch/>
        </p:blipFill>
        <p:spPr>
          <a:xfrm>
            <a:off x="3992880" y="4669461"/>
            <a:ext cx="2873828" cy="182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860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DEDC1785-F188-403D-ADB6-30042CAE0A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4163886"/>
              </p:ext>
            </p:extLst>
          </p:nvPr>
        </p:nvGraphicFramePr>
        <p:xfrm>
          <a:off x="1210493" y="783771"/>
          <a:ext cx="9117874" cy="1334516"/>
        </p:xfrm>
        <a:graphic>
          <a:graphicData uri="http://schemas.openxmlformats.org/drawingml/2006/table">
            <a:tbl>
              <a:tblPr firstRow="1" firstCol="1" bandRow="1"/>
              <a:tblGrid>
                <a:gridCol w="431286">
                  <a:extLst>
                    <a:ext uri="{9D8B030D-6E8A-4147-A177-3AD203B41FA5}">
                      <a16:colId xmlns:a16="http://schemas.microsoft.com/office/drawing/2014/main" xmlns="" val="3924536388"/>
                    </a:ext>
                  </a:extLst>
                </a:gridCol>
                <a:gridCol w="2445639">
                  <a:extLst>
                    <a:ext uri="{9D8B030D-6E8A-4147-A177-3AD203B41FA5}">
                      <a16:colId xmlns:a16="http://schemas.microsoft.com/office/drawing/2014/main" xmlns="" val="3097779184"/>
                    </a:ext>
                  </a:extLst>
                </a:gridCol>
                <a:gridCol w="2879463">
                  <a:extLst>
                    <a:ext uri="{9D8B030D-6E8A-4147-A177-3AD203B41FA5}">
                      <a16:colId xmlns:a16="http://schemas.microsoft.com/office/drawing/2014/main" xmlns="" val="1420679635"/>
                    </a:ext>
                  </a:extLst>
                </a:gridCol>
                <a:gridCol w="3361486">
                  <a:extLst>
                    <a:ext uri="{9D8B030D-6E8A-4147-A177-3AD203B41FA5}">
                      <a16:colId xmlns:a16="http://schemas.microsoft.com/office/drawing/2014/main" xmlns="" val="12850568"/>
                    </a:ext>
                  </a:extLst>
                </a:gridCol>
              </a:tblGrid>
              <a:tr h="9927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Выполнение чистых висов на руках.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Вызывает статическое напряжение мышц, преждевременное растяжение суставов и связок лучезапястного суставов.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Предлагается: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Лучше использовать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полувисы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Дозировка выполнения упражнения диктуется желанием и возможностями ребенка.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82148996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113F3711-8C1B-41C0-AEFE-D2B5EACDB7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518434"/>
              </p:ext>
            </p:extLst>
          </p:nvPr>
        </p:nvGraphicFramePr>
        <p:xfrm>
          <a:off x="1210493" y="217715"/>
          <a:ext cx="9117873" cy="566056"/>
        </p:xfrm>
        <a:graphic>
          <a:graphicData uri="http://schemas.openxmlformats.org/drawingml/2006/table">
            <a:tbl>
              <a:tblPr firstRow="1" firstCol="1" bandRow="1"/>
              <a:tblGrid>
                <a:gridCol w="431285">
                  <a:extLst>
                    <a:ext uri="{9D8B030D-6E8A-4147-A177-3AD203B41FA5}">
                      <a16:colId xmlns:a16="http://schemas.microsoft.com/office/drawing/2014/main" xmlns="" val="2316038474"/>
                    </a:ext>
                  </a:extLst>
                </a:gridCol>
                <a:gridCol w="2445640">
                  <a:extLst>
                    <a:ext uri="{9D8B030D-6E8A-4147-A177-3AD203B41FA5}">
                      <a16:colId xmlns:a16="http://schemas.microsoft.com/office/drawing/2014/main" xmlns="" val="1376825775"/>
                    </a:ext>
                  </a:extLst>
                </a:gridCol>
                <a:gridCol w="2879462">
                  <a:extLst>
                    <a:ext uri="{9D8B030D-6E8A-4147-A177-3AD203B41FA5}">
                      <a16:colId xmlns:a16="http://schemas.microsoft.com/office/drawing/2014/main" xmlns="" val="665459010"/>
                    </a:ext>
                  </a:extLst>
                </a:gridCol>
                <a:gridCol w="3361486">
                  <a:extLst>
                    <a:ext uri="{9D8B030D-6E8A-4147-A177-3AD203B41FA5}">
                      <a16:colId xmlns:a16="http://schemas.microsoft.com/office/drawing/2014/main" xmlns="" val="2443650447"/>
                    </a:ext>
                  </a:extLst>
                </a:gridCol>
              </a:tblGrid>
              <a:tr h="5660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Традиционное выполнение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Физических упражнений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Возможные последствия применения упражнений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Альтернативные способы</a:t>
                      </a: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выполнение упражнений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30376675"/>
                  </a:ext>
                </a:extLst>
              </a:tr>
            </a:tbl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685AFB4-2996-4285-B257-4403D30253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889760"/>
            <a:ext cx="2438400" cy="1371600"/>
          </a:xfrm>
          <a:prstGeom prst="rect">
            <a:avLst/>
          </a:prstGeom>
        </p:spPr>
      </p:pic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xmlns="" id="{B639A6AA-4528-442E-951A-864DBCED2A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717868"/>
              </p:ext>
            </p:extLst>
          </p:nvPr>
        </p:nvGraphicFramePr>
        <p:xfrm>
          <a:off x="1210493" y="3374571"/>
          <a:ext cx="9222375" cy="1892681"/>
        </p:xfrm>
        <a:graphic>
          <a:graphicData uri="http://schemas.openxmlformats.org/drawingml/2006/table">
            <a:tbl>
              <a:tblPr firstRow="1" firstCol="1" bandRow="1"/>
              <a:tblGrid>
                <a:gridCol w="436228">
                  <a:extLst>
                    <a:ext uri="{9D8B030D-6E8A-4147-A177-3AD203B41FA5}">
                      <a16:colId xmlns:a16="http://schemas.microsoft.com/office/drawing/2014/main" xmlns="" val="2822572059"/>
                    </a:ext>
                  </a:extLst>
                </a:gridCol>
                <a:gridCol w="2473670">
                  <a:extLst>
                    <a:ext uri="{9D8B030D-6E8A-4147-A177-3AD203B41FA5}">
                      <a16:colId xmlns:a16="http://schemas.microsoft.com/office/drawing/2014/main" xmlns="" val="1310075544"/>
                    </a:ext>
                  </a:extLst>
                </a:gridCol>
                <a:gridCol w="2912464">
                  <a:extLst>
                    <a:ext uri="{9D8B030D-6E8A-4147-A177-3AD203B41FA5}">
                      <a16:colId xmlns:a16="http://schemas.microsoft.com/office/drawing/2014/main" xmlns="" val="3862371201"/>
                    </a:ext>
                  </a:extLst>
                </a:gridCol>
                <a:gridCol w="3400013">
                  <a:extLst>
                    <a:ext uri="{9D8B030D-6E8A-4147-A177-3AD203B41FA5}">
                      <a16:colId xmlns:a16="http://schemas.microsoft.com/office/drawing/2014/main" xmlns="" val="840133460"/>
                    </a:ext>
                  </a:extLst>
                </a:gridCol>
              </a:tblGrid>
              <a:tr h="13511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Прыжки босиком по жесткому покрытию.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 слабом своде стопы возможно растяжение подошвенных связок и развитие плоскостопия.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Предлагается: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Прыжки по амортизирующей поверхности.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Выполнение с высокой интенсивностью и малой дозировкой, в чередовании с ходьбой, время выполнения - 5-7 сек.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Выполнять прыжки в обуви.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71360826"/>
                  </a:ext>
                </a:extLst>
              </a:tr>
            </a:tbl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D2E5A01A-1D5A-4406-BFBA-7A5076C529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4" r="16961" b="-5970"/>
          <a:stretch/>
        </p:blipFill>
        <p:spPr>
          <a:xfrm rot="5400000">
            <a:off x="3481185" y="5075821"/>
            <a:ext cx="1898465" cy="154563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B09436D3-1557-4261-BE44-647EFBB21B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13"/>
          <a:stretch/>
        </p:blipFill>
        <p:spPr>
          <a:xfrm rot="5400000">
            <a:off x="5200561" y="5200551"/>
            <a:ext cx="1898464" cy="129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719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xmlns="" id="{6010CE08-DE09-4EE4-9848-162CE5EBDA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9156252"/>
              </p:ext>
            </p:extLst>
          </p:nvPr>
        </p:nvGraphicFramePr>
        <p:xfrm>
          <a:off x="1384663" y="308102"/>
          <a:ext cx="9936479" cy="484378"/>
        </p:xfrm>
        <a:graphic>
          <a:graphicData uri="http://schemas.openxmlformats.org/drawingml/2006/table">
            <a:tbl>
              <a:tblPr firstRow="1" firstCol="1" bandRow="1"/>
              <a:tblGrid>
                <a:gridCol w="426720">
                  <a:extLst>
                    <a:ext uri="{9D8B030D-6E8A-4147-A177-3AD203B41FA5}">
                      <a16:colId xmlns:a16="http://schemas.microsoft.com/office/drawing/2014/main" xmlns="" val="4208406481"/>
                    </a:ext>
                  </a:extLst>
                </a:gridCol>
                <a:gridCol w="2360023">
                  <a:extLst>
                    <a:ext uri="{9D8B030D-6E8A-4147-A177-3AD203B41FA5}">
                      <a16:colId xmlns:a16="http://schemas.microsoft.com/office/drawing/2014/main" xmlns="" val="724220695"/>
                    </a:ext>
                  </a:extLst>
                </a:gridCol>
                <a:gridCol w="2847703">
                  <a:extLst>
                    <a:ext uri="{9D8B030D-6E8A-4147-A177-3AD203B41FA5}">
                      <a16:colId xmlns:a16="http://schemas.microsoft.com/office/drawing/2014/main" xmlns="" val="3083736574"/>
                    </a:ext>
                  </a:extLst>
                </a:gridCol>
                <a:gridCol w="4302033">
                  <a:extLst>
                    <a:ext uri="{9D8B030D-6E8A-4147-A177-3AD203B41FA5}">
                      <a16:colId xmlns:a16="http://schemas.microsoft.com/office/drawing/2014/main" xmlns="" val="3290468773"/>
                    </a:ext>
                  </a:extLst>
                </a:gridCol>
              </a:tblGrid>
              <a:tr h="470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Традиционное выполнение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Физических упражнений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Возможные последствия применения упражнений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Альтернативные способы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выполнение упражнений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25644337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B623C22A-F093-4A6A-9D6B-E1E3CA8C7F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548762"/>
              </p:ext>
            </p:extLst>
          </p:nvPr>
        </p:nvGraphicFramePr>
        <p:xfrm>
          <a:off x="1384662" y="792480"/>
          <a:ext cx="9936479" cy="2034350"/>
        </p:xfrm>
        <a:graphic>
          <a:graphicData uri="http://schemas.openxmlformats.org/drawingml/2006/table">
            <a:tbl>
              <a:tblPr firstRow="1" firstCol="1" bandRow="1"/>
              <a:tblGrid>
                <a:gridCol w="421812">
                  <a:extLst>
                    <a:ext uri="{9D8B030D-6E8A-4147-A177-3AD203B41FA5}">
                      <a16:colId xmlns:a16="http://schemas.microsoft.com/office/drawing/2014/main" xmlns="" val="1234794940"/>
                    </a:ext>
                  </a:extLst>
                </a:gridCol>
                <a:gridCol w="2364932">
                  <a:extLst>
                    <a:ext uri="{9D8B030D-6E8A-4147-A177-3AD203B41FA5}">
                      <a16:colId xmlns:a16="http://schemas.microsoft.com/office/drawing/2014/main" xmlns="" val="1287859974"/>
                    </a:ext>
                  </a:extLst>
                </a:gridCol>
                <a:gridCol w="2843189">
                  <a:extLst>
                    <a:ext uri="{9D8B030D-6E8A-4147-A177-3AD203B41FA5}">
                      <a16:colId xmlns:a16="http://schemas.microsoft.com/office/drawing/2014/main" xmlns="" val="1404631881"/>
                    </a:ext>
                  </a:extLst>
                </a:gridCol>
                <a:gridCol w="4306546">
                  <a:extLst>
                    <a:ext uri="{9D8B030D-6E8A-4147-A177-3AD203B41FA5}">
                      <a16:colId xmlns:a16="http://schemas.microsoft.com/office/drawing/2014/main" xmlns="" val="2368024573"/>
                    </a:ext>
                  </a:extLst>
                </a:gridCol>
              </a:tblGrid>
              <a:tr h="7276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Бег босиком.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Костный аппарат стопы имеет во много хрящевую структуру, мышцы недостаточно сильны и выносливы, связки эластичны и растяжимы.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Предлагается: выполнять на короткие дистанции, время выполнения не более 10 сек.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78090809"/>
                  </a:ext>
                </a:extLst>
              </a:tr>
              <a:tr h="6744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Бег с высоким поднимание бедра, с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захлестом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голени.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Причина ограничения в применении такая же.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Предлагается выполнять в быстром темпе в течение 5-7 сек, чередовать с расслаблением мышц, активно участвующих в работе (потряхивание, поглаживание и т.д.)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63480452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036EAF86-C982-4F46-9F81-7DA644CF33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790403"/>
              </p:ext>
            </p:extLst>
          </p:nvPr>
        </p:nvGraphicFramePr>
        <p:xfrm>
          <a:off x="1367245" y="3178629"/>
          <a:ext cx="9945188" cy="687977"/>
        </p:xfrm>
        <a:graphic>
          <a:graphicData uri="http://schemas.openxmlformats.org/drawingml/2006/table">
            <a:tbl>
              <a:tblPr firstRow="1" firstCol="1" bandRow="1"/>
              <a:tblGrid>
                <a:gridCol w="478715">
                  <a:extLst>
                    <a:ext uri="{9D8B030D-6E8A-4147-A177-3AD203B41FA5}">
                      <a16:colId xmlns:a16="http://schemas.microsoft.com/office/drawing/2014/main" xmlns="" val="684576352"/>
                    </a:ext>
                  </a:extLst>
                </a:gridCol>
                <a:gridCol w="2368989">
                  <a:extLst>
                    <a:ext uri="{9D8B030D-6E8A-4147-A177-3AD203B41FA5}">
                      <a16:colId xmlns:a16="http://schemas.microsoft.com/office/drawing/2014/main" xmlns="" val="399322623"/>
                    </a:ext>
                  </a:extLst>
                </a:gridCol>
                <a:gridCol w="2934788">
                  <a:extLst>
                    <a:ext uri="{9D8B030D-6E8A-4147-A177-3AD203B41FA5}">
                      <a16:colId xmlns:a16="http://schemas.microsoft.com/office/drawing/2014/main" xmlns="" val="2377870210"/>
                    </a:ext>
                  </a:extLst>
                </a:gridCol>
                <a:gridCol w="4162696">
                  <a:extLst>
                    <a:ext uri="{9D8B030D-6E8A-4147-A177-3AD203B41FA5}">
                      <a16:colId xmlns:a16="http://schemas.microsoft.com/office/drawing/2014/main" xmlns="" val="1037619144"/>
                    </a:ext>
                  </a:extLst>
                </a:gridCol>
              </a:tblGrid>
              <a:tr h="6879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Метание набивного мяча.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Несоответствие массы тела ребенка и веса мяча.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Предлагается: использовать различные исходные положения (например: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и.п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сед ноги врозь), подбор веса мяча в зависимости от возраста ребенка.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53494661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05397F5-2541-4E68-9E95-36A4595498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035" y="4220391"/>
            <a:ext cx="3431177" cy="193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197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EA0AAE-D021-4AA2-8742-A057957CF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933" y="220134"/>
            <a:ext cx="10888134" cy="169333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Городское методическое объединение 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по физической воспитанию г. Ирбита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E1BB77A-6A6A-42D8-AECA-D8AF59828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933" y="1637211"/>
            <a:ext cx="10667999" cy="423018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ru-RU" sz="66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6600" b="1" dirty="0" smtClean="0">
                <a:solidFill>
                  <a:schemeClr val="accent6">
                    <a:lumMod val="50000"/>
                  </a:schemeClr>
                </a:solidFill>
              </a:rPr>
              <a:t>Тема </a:t>
            </a:r>
            <a:r>
              <a:rPr lang="ru-RU" sz="6600" b="1" dirty="0">
                <a:solidFill>
                  <a:schemeClr val="accent6">
                    <a:lumMod val="50000"/>
                  </a:schemeClr>
                </a:solidFill>
              </a:rPr>
              <a:t>ГМО на 2022 – 2023 г.: </a:t>
            </a:r>
          </a:p>
          <a:p>
            <a:pPr marL="0" indent="0" algn="ctr">
              <a:buNone/>
            </a:pPr>
            <a:r>
              <a:rPr lang="ru-RU" sz="6600" b="1" dirty="0">
                <a:solidFill>
                  <a:srgbClr val="002060"/>
                </a:solidFill>
              </a:rPr>
              <a:t>«Организация физкультурно – оздоровительной работы в ДОУ»</a:t>
            </a:r>
          </a:p>
          <a:p>
            <a:endParaRPr lang="ru-RU" sz="6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0689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416240-8941-4CCC-B71E-C2AC92082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406400"/>
            <a:ext cx="10718800" cy="1337733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C00000"/>
                </a:solidFill>
              </a:rPr>
              <a:t>Цель: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b="1" dirty="0">
                <a:solidFill>
                  <a:srgbClr val="002060"/>
                </a:solidFill>
              </a:rPr>
              <a:t>Повышение профессиональной компетентности инструкторов по физической культуре в процессе организации физкультурно – оздоровительной работы в ДОУ». </a:t>
            </a:r>
            <a:r>
              <a:rPr lang="ru-RU" sz="2700" b="1" dirty="0"/>
              <a:t/>
            </a:r>
            <a:br>
              <a:rPr lang="ru-RU" sz="2700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3DFA5D1-F2BD-485A-8DF5-9D027DE8A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363" y="2348487"/>
            <a:ext cx="10718800" cy="419523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b="1" dirty="0"/>
              <a:t>1. Повышать теоретический и практический уровень инструкторов по физической культуре в вопросах организации физкультурно-оздоровительной работы в ДОУ.</a:t>
            </a:r>
          </a:p>
          <a:p>
            <a:pPr marL="0" indent="0">
              <a:buNone/>
            </a:pPr>
            <a:r>
              <a:rPr lang="ru-RU" sz="2800" b="1" dirty="0"/>
              <a:t>2. Проанализировать и внедрить мониторинг качества дошкольного образования в Свердловской области.</a:t>
            </a:r>
          </a:p>
          <a:p>
            <a:pPr marL="0" indent="0">
              <a:buNone/>
            </a:pPr>
            <a:r>
              <a:rPr lang="ru-RU" sz="2800" b="1" dirty="0"/>
              <a:t>3. Распространение педагогического опыта по внедрению современных </a:t>
            </a:r>
            <a:r>
              <a:rPr lang="ru-RU" sz="2800" b="1" dirty="0" err="1"/>
              <a:t>здоровьесберегающих</a:t>
            </a:r>
            <a:r>
              <a:rPr lang="ru-RU" sz="2800" b="1" dirty="0"/>
              <a:t> технологий в ДОУ.</a:t>
            </a:r>
          </a:p>
          <a:p>
            <a:pPr marL="0" indent="0">
              <a:buNone/>
            </a:pPr>
            <a:r>
              <a:rPr lang="ru-RU" sz="2800" b="1" dirty="0"/>
              <a:t>4. Продолжить создание банка данных идей педагогов дошкольного образования для диссеминации педагогического опыта.</a:t>
            </a:r>
            <a:r>
              <a:rPr lang="ru-RU" dirty="0"/>
              <a:t>		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8973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CC6455-A359-4A33-BBA4-4AC3D5864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866" y="1286933"/>
            <a:ext cx="10905067" cy="389466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Тема: «Рекомендации педагогам по реализации принципа здоровьесбережения дошкольников при выполнении физических упражнений по результатам мониторинга качества дошкольного образования в Свердловской области»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2353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F31B6F9-04D6-4A3E-A50E-6491A64B5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934" y="220133"/>
            <a:ext cx="11277600" cy="564726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ru-RU" b="1" dirty="0"/>
              <a:t>Организация двигательной деятельности дошкольников в ДОО будет носить здоровьесберегающий характер только при создании травмобезопасных условий для ее организации. Выделим основные причины травматизма детей в процессе организации двигательной деятельности дошкольников:</a:t>
            </a:r>
            <a:endParaRPr lang="en-US" b="1" dirty="0"/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ru-RU" sz="1800" b="1" dirty="0"/>
              <a:t>1) Нарушение правил организации двигательной деятельности:</a:t>
            </a:r>
          </a:p>
          <a:p>
            <a:pPr marL="0" indent="0">
              <a:buNone/>
            </a:pPr>
            <a:r>
              <a:rPr lang="ru-RU" sz="1800" dirty="0"/>
              <a:t>- оставление детей без присмотра;</a:t>
            </a:r>
          </a:p>
          <a:p>
            <a:pPr marL="0" indent="0">
              <a:buNone/>
            </a:pPr>
            <a:r>
              <a:rPr lang="ru-RU" sz="1800" dirty="0"/>
              <a:t>- неправильный выбор педагогом места для организации двигательной деятельности;</a:t>
            </a:r>
          </a:p>
          <a:p>
            <a:pPr marL="0" indent="0">
              <a:buNone/>
            </a:pPr>
            <a:r>
              <a:rPr lang="ru-RU" sz="1800" dirty="0"/>
              <a:t>- нарушение интервала и дистанции между детьми при выполнении</a:t>
            </a:r>
            <a:r>
              <a:rPr lang="en-US" sz="1800" dirty="0"/>
              <a:t> </a:t>
            </a:r>
            <a:r>
              <a:rPr lang="ru-RU" sz="1800" dirty="0"/>
              <a:t>движений.</a:t>
            </a:r>
          </a:p>
          <a:p>
            <a:pPr marL="0" indent="0">
              <a:buNone/>
            </a:pPr>
            <a:r>
              <a:rPr lang="ru-RU" sz="1800" b="1" dirty="0"/>
              <a:t>2) Нарушение технологии и методики организации:</a:t>
            </a:r>
          </a:p>
          <a:p>
            <a:pPr marL="0" indent="0">
              <a:buNone/>
            </a:pPr>
            <a:r>
              <a:rPr lang="ru-RU" sz="1800" dirty="0"/>
              <a:t>- форсированное обучение сложным, связанным с риском и психологическими</a:t>
            </a:r>
            <a:r>
              <a:rPr lang="en-US" sz="1800" dirty="0"/>
              <a:t> </a:t>
            </a:r>
            <a:r>
              <a:rPr lang="ru-RU" sz="1800" dirty="0"/>
              <a:t>трудностями для ребенка, упражнениям без достаточной его</a:t>
            </a:r>
            <a:r>
              <a:rPr lang="en-US" sz="1800" dirty="0"/>
              <a:t> </a:t>
            </a:r>
            <a:r>
              <a:rPr lang="ru-RU" sz="1800" dirty="0"/>
              <a:t>подготовленности;</a:t>
            </a:r>
          </a:p>
          <a:p>
            <a:pPr marL="0" indent="0">
              <a:buNone/>
            </a:pPr>
            <a:r>
              <a:rPr lang="ru-RU" sz="1800" dirty="0"/>
              <a:t>- чрезмерная нагрузка на ребенка в ходе двигательной деятельности, связанное с этим значительное утомление, приводящее к снижению концентрации</a:t>
            </a:r>
            <a:r>
              <a:rPr lang="en-US" sz="1800" dirty="0"/>
              <a:t> </a:t>
            </a:r>
            <a:r>
              <a:rPr lang="ru-RU" sz="1800" dirty="0"/>
              <a:t>внимания;</a:t>
            </a:r>
            <a:endParaRPr lang="en-US" sz="1800" dirty="0"/>
          </a:p>
          <a:p>
            <a:pPr marL="0" indent="0">
              <a:buNone/>
            </a:pPr>
            <a:r>
              <a:rPr lang="ru-RU" sz="1800" dirty="0"/>
              <a:t>- излишнее эмоциональное возбуждение, вызванное выполнением сложных</a:t>
            </a:r>
            <a:r>
              <a:rPr lang="en-US" sz="1800" dirty="0"/>
              <a:t> </a:t>
            </a:r>
            <a:r>
              <a:rPr lang="ru-RU" sz="1800" dirty="0"/>
              <a:t>упражнений, игр, эстафет</a:t>
            </a:r>
            <a:r>
              <a:rPr lang="ru-R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9217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0B20632-73F1-4797-B948-AB4EE13B4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666" y="16933"/>
            <a:ext cx="10854267" cy="6654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ru-RU" sz="1800" b="1" dirty="0"/>
              <a:t>3) Нарушение санитарно-гигиенических условий и формы одежды:</a:t>
            </a:r>
          </a:p>
          <a:p>
            <a:pPr marL="0" indent="0">
              <a:buNone/>
            </a:pPr>
            <a:r>
              <a:rPr lang="ru-RU" sz="1800" dirty="0"/>
              <a:t>- недостаточная освещенность помещений или площадки для организации двигательной деятельности;</a:t>
            </a:r>
          </a:p>
          <a:p>
            <a:pPr marL="0" indent="0">
              <a:buNone/>
            </a:pPr>
            <a:r>
              <a:rPr lang="ru-RU" sz="1800" dirty="0"/>
              <a:t>- отсутствие вентиляции;</a:t>
            </a:r>
          </a:p>
          <a:p>
            <a:pPr marL="0" indent="0">
              <a:buNone/>
            </a:pPr>
            <a:r>
              <a:rPr lang="ru-RU" sz="1800" dirty="0"/>
              <a:t>- неудобная, сковывающая движения и затрудняющая теплообмен одежда;</a:t>
            </a:r>
          </a:p>
          <a:p>
            <a:pPr marL="0" indent="0">
              <a:buNone/>
            </a:pPr>
            <a:r>
              <a:rPr lang="ru-RU" sz="1800" dirty="0"/>
              <a:t>- скользкая кожаная или пластиковая жесткая подошва обуви, высокий каблук, </a:t>
            </a:r>
            <a:r>
              <a:rPr lang="ru-RU" sz="1800" dirty="0" err="1"/>
              <a:t>незавязанные</a:t>
            </a:r>
            <a:r>
              <a:rPr lang="ru-RU" sz="1800" dirty="0"/>
              <a:t> шнурки;</a:t>
            </a:r>
          </a:p>
          <a:p>
            <a:pPr marL="0" indent="0">
              <a:buNone/>
            </a:pPr>
            <a:r>
              <a:rPr lang="ru-RU" sz="1800" dirty="0"/>
              <a:t>- посторонние колющие предметы на одежде или в карманах (значки, булавки, заколки, мелкие игрушки и т.п.).</a:t>
            </a:r>
          </a:p>
          <a:p>
            <a:pPr marL="0" indent="0">
              <a:buNone/>
            </a:pPr>
            <a:r>
              <a:rPr lang="ru-RU" sz="1800" dirty="0"/>
              <a:t>- бусы, цепочки, тесемки, завязывающиеся на шее; длинные, не убранные в косу или не подобранные на резинку волосы у девочек;</a:t>
            </a:r>
          </a:p>
          <a:p>
            <a:pPr marL="0" indent="0">
              <a:buNone/>
            </a:pPr>
            <a:r>
              <a:rPr lang="ru-RU" sz="1800" dirty="0"/>
              <a:t>- очки у плохо видящих детей, не закрепленные на затылке резинкой.</a:t>
            </a:r>
            <a:endParaRPr lang="en-US" sz="1800" dirty="0"/>
          </a:p>
          <a:p>
            <a:pPr marL="0" indent="0">
              <a:buNone/>
            </a:pPr>
            <a:r>
              <a:rPr lang="ru-RU" sz="1800" b="1" dirty="0"/>
              <a:t>4) Отсутствие </a:t>
            </a:r>
            <a:r>
              <a:rPr lang="ru-RU" sz="1800" b="1" dirty="0" err="1"/>
              <a:t>систематичского</a:t>
            </a:r>
            <a:r>
              <a:rPr lang="ru-RU" sz="1800" b="1" dirty="0"/>
              <a:t> врачебного контроля физического состояния детей</a:t>
            </a:r>
          </a:p>
          <a:p>
            <a:pPr marL="0" indent="0">
              <a:buNone/>
            </a:pPr>
            <a:r>
              <a:rPr lang="ru-RU" sz="1800" dirty="0"/>
              <a:t>- чрезмерность нагрузки для детей, недавно перенесших заболевания;</a:t>
            </a:r>
          </a:p>
          <a:p>
            <a:pPr marL="0" indent="0">
              <a:buNone/>
            </a:pPr>
            <a:r>
              <a:rPr lang="ru-RU" sz="1800" dirty="0"/>
              <a:t>- отсутствие систематической (2 раза в год) диспансеризации детей;</a:t>
            </a:r>
          </a:p>
          <a:p>
            <a:pPr marL="0" indent="0">
              <a:buNone/>
            </a:pPr>
            <a:r>
              <a:rPr lang="ru-RU" sz="1800" dirty="0"/>
              <a:t>- отсутствие сведений о хронических заболеваниях и травмах.</a:t>
            </a:r>
          </a:p>
          <a:p>
            <a:pPr marL="0" indent="0">
              <a:buNone/>
            </a:pPr>
            <a:r>
              <a:rPr lang="ru-RU" sz="1800" b="1" dirty="0"/>
              <a:t>5) Недооценка значения страховки и помощи:</a:t>
            </a:r>
          </a:p>
          <a:p>
            <a:pPr marL="0" indent="0">
              <a:buNone/>
            </a:pPr>
            <a:r>
              <a:rPr lang="ru-RU" sz="1800" dirty="0"/>
              <a:t>- неправильная страховка или ее отсутствие при выполнении сложных упражнений на спортивном оборудовании и тренажерах;</a:t>
            </a:r>
          </a:p>
          <a:p>
            <a:pPr>
              <a:buFontTx/>
              <a:buChar char="-"/>
            </a:pPr>
            <a:r>
              <a:rPr lang="ru-RU" sz="1800" dirty="0"/>
              <a:t>отсутствие матов под спортивным оборудованием и тренажерами.</a:t>
            </a:r>
            <a:endParaRPr lang="en-US" sz="1800" dirty="0"/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4617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49E3083-4D52-4A0A-A627-338AFDA4E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8399" y="287867"/>
            <a:ext cx="10549467" cy="61637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/>
              <a:t>6) Нарушение техники безопасности, неудовлетворительное состояние мест для организации двигательной деятельности, инвентаря, </a:t>
            </a:r>
            <a:r>
              <a:rPr lang="ru-RU" sz="1800" b="1" dirty="0" err="1"/>
              <a:t>обрудования</a:t>
            </a:r>
            <a:r>
              <a:rPr lang="ru-RU" sz="1800" b="1" dirty="0"/>
              <a:t>.</a:t>
            </a:r>
          </a:p>
          <a:p>
            <a:pPr marL="0" indent="0">
              <a:buNone/>
            </a:pPr>
            <a:r>
              <a:rPr lang="ru-RU" sz="1800" dirty="0"/>
              <a:t>- малые размеры зала или площадки для двигательной деятельности;</a:t>
            </a:r>
          </a:p>
          <a:p>
            <a:pPr marL="0" indent="0">
              <a:buNone/>
            </a:pPr>
            <a:r>
              <a:rPr lang="ru-RU" sz="1800" dirty="0"/>
              <a:t>- неровности пола, расщепленные половицы, незакрепленные половицы</a:t>
            </a:r>
            <a:r>
              <a:rPr lang="en-US" sz="1800" dirty="0"/>
              <a:t> </a:t>
            </a:r>
            <a:r>
              <a:rPr lang="ru-RU" sz="1800" dirty="0"/>
              <a:t>паркета;</a:t>
            </a:r>
          </a:p>
          <a:p>
            <a:pPr marL="0" indent="0">
              <a:buNone/>
            </a:pPr>
            <a:r>
              <a:rPr lang="ru-RU" sz="1800" dirty="0"/>
              <a:t>- неисправность коврового покрытия и матов (разошедшиеся швы) и отсутствие</a:t>
            </a:r>
            <a:r>
              <a:rPr lang="en-US" sz="1800" dirty="0"/>
              <a:t> </a:t>
            </a:r>
            <a:r>
              <a:rPr lang="ru-RU" sz="1800" dirty="0"/>
              <a:t>его надежного крепления к полу;</a:t>
            </a:r>
          </a:p>
          <a:p>
            <a:pPr marL="0" indent="0">
              <a:buNone/>
            </a:pPr>
            <a:r>
              <a:rPr lang="ru-RU" sz="1800" dirty="0"/>
              <a:t>- неисправность спортивного оборудования, ненадежность крепления, </a:t>
            </a:r>
            <a:r>
              <a:rPr lang="en-US" sz="1800" dirty="0"/>
              <a:t> </a:t>
            </a:r>
            <a:r>
              <a:rPr lang="ru-RU" sz="1800" dirty="0"/>
              <a:t>разболтанность соединений, незатянутые гайки, торчащие болты и шурупы;</a:t>
            </a:r>
          </a:p>
          <a:p>
            <a:pPr marL="0" indent="0">
              <a:buNone/>
            </a:pPr>
            <a:r>
              <a:rPr lang="ru-RU" sz="1800" dirty="0"/>
              <a:t>- неправильная, излишне скученная расстановка спортивного оборудования, при которой дети мешают друг другу выполнять упражнения;</a:t>
            </a:r>
          </a:p>
          <a:p>
            <a:pPr marL="0" indent="0">
              <a:buNone/>
            </a:pPr>
            <a:r>
              <a:rPr lang="ru-RU" sz="1800" dirty="0"/>
              <a:t>- плохо закрепленные и неисправные электрические выключатели, розетки;</a:t>
            </a:r>
          </a:p>
          <a:p>
            <a:pPr marL="0" indent="0">
              <a:buNone/>
            </a:pPr>
            <a:r>
              <a:rPr lang="ru-RU" sz="1800" dirty="0"/>
              <a:t>- низко повешенные декоративные растения, украшения, светильники;</a:t>
            </a:r>
          </a:p>
          <a:p>
            <a:pPr marL="0" indent="0">
              <a:buNone/>
            </a:pPr>
            <a:r>
              <a:rPr lang="ru-RU" sz="1800" dirty="0"/>
              <a:t>- отсутствие защитных сеток на вентиляторах;</a:t>
            </a:r>
          </a:p>
          <a:p>
            <a:pPr marL="0" indent="0">
              <a:buNone/>
            </a:pPr>
            <a:r>
              <a:rPr lang="ru-RU" sz="1800" dirty="0"/>
              <a:t>- колонны и выступы, не обитые мягким материалом;</a:t>
            </a:r>
          </a:p>
          <a:p>
            <a:pPr marL="0" indent="0">
              <a:buNone/>
            </a:pPr>
            <a:r>
              <a:rPr lang="ru-RU" sz="1800" dirty="0"/>
              <a:t>- отсутствие ярких наклеек на стеклянных дверях на уровне глаз ребенка;</a:t>
            </a:r>
          </a:p>
          <a:p>
            <a:pPr marL="0" indent="0">
              <a:buNone/>
            </a:pPr>
            <a:r>
              <a:rPr lang="ru-RU" sz="1800" dirty="0"/>
              <a:t>- свободный доступ детей к окнам, открытым для проветривания.</a:t>
            </a:r>
          </a:p>
        </p:txBody>
      </p:sp>
    </p:spTree>
    <p:extLst>
      <p:ext uri="{BB962C8B-B14F-4D97-AF65-F5344CB8AC3E}">
        <p14:creationId xmlns:p14="http://schemas.microsoft.com/office/powerpoint/2010/main" val="2099812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D5A0F9-0184-4492-B1D8-5F899EB00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89411"/>
            <a:ext cx="9788434" cy="637903"/>
          </a:xfrm>
        </p:spPr>
        <p:txBody>
          <a:bodyPr>
            <a:normAutofit/>
          </a:bodyPr>
          <a:lstStyle/>
          <a:p>
            <a:r>
              <a:rPr lang="ru-RU" sz="2000" b="1" dirty="0"/>
              <a:t>Рекомендации педагогам по реализации принципа здоровьесбережения дошкольников при выполнении физических упражнений.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BBD345A-A9A8-40AF-A12D-9CE187081D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2" r="25562"/>
          <a:stretch/>
        </p:blipFill>
        <p:spPr>
          <a:xfrm>
            <a:off x="2882536" y="3428999"/>
            <a:ext cx="2682241" cy="239540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7D41C44-0436-445C-A99C-AECC92B145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9" r="16487"/>
          <a:stretch/>
        </p:blipFill>
        <p:spPr>
          <a:xfrm>
            <a:off x="6340731" y="3428999"/>
            <a:ext cx="2968733" cy="2395401"/>
          </a:xfrm>
          <a:prstGeom prst="rect">
            <a:avLst/>
          </a:prstGeom>
        </p:spPr>
      </p:pic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xmlns="" id="{272DA5E2-D8F4-4275-B8CE-495B5A6260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3610082"/>
              </p:ext>
            </p:extLst>
          </p:nvPr>
        </p:nvGraphicFramePr>
        <p:xfrm>
          <a:off x="1371600" y="827314"/>
          <a:ext cx="9009017" cy="2090992"/>
        </p:xfrm>
        <a:graphic>
          <a:graphicData uri="http://schemas.openxmlformats.org/drawingml/2006/table">
            <a:tbl>
              <a:tblPr firstRow="1" firstCol="1" bandRow="1"/>
              <a:tblGrid>
                <a:gridCol w="403481">
                  <a:extLst>
                    <a:ext uri="{9D8B030D-6E8A-4147-A177-3AD203B41FA5}">
                      <a16:colId xmlns:a16="http://schemas.microsoft.com/office/drawing/2014/main" xmlns="" val="3373393255"/>
                    </a:ext>
                  </a:extLst>
                </a:gridCol>
                <a:gridCol w="2287970">
                  <a:extLst>
                    <a:ext uri="{9D8B030D-6E8A-4147-A177-3AD203B41FA5}">
                      <a16:colId xmlns:a16="http://schemas.microsoft.com/office/drawing/2014/main" xmlns="" val="3542229887"/>
                    </a:ext>
                  </a:extLst>
                </a:gridCol>
                <a:gridCol w="2973475">
                  <a:extLst>
                    <a:ext uri="{9D8B030D-6E8A-4147-A177-3AD203B41FA5}">
                      <a16:colId xmlns:a16="http://schemas.microsoft.com/office/drawing/2014/main" xmlns="" val="1665371326"/>
                    </a:ext>
                  </a:extLst>
                </a:gridCol>
                <a:gridCol w="3344091">
                  <a:extLst>
                    <a:ext uri="{9D8B030D-6E8A-4147-A177-3AD203B41FA5}">
                      <a16:colId xmlns:a16="http://schemas.microsoft.com/office/drawing/2014/main" xmlns="" val="3614414105"/>
                    </a:ext>
                  </a:extLst>
                </a:gridCol>
              </a:tblGrid>
              <a:tr h="4531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Традиционное выполнение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Физических упражнений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Возможные последствия применения упражнений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Альтернативные способы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выполнение упражнений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39868382"/>
                  </a:ext>
                </a:extLst>
              </a:tr>
              <a:tr h="15062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Упражнения, связанные с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переразгибанием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шейного отдела позвоночника в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передне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-заднем направлении.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Отрицательное воздействие на шейный отдел в связи с наличием так называемая нестабильность шейного отдела.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Предлагается такие упражнения как наклоны головы вперед, в стороны, повороты выполнять в медленном темпе при небольшом количестве повторений (6-8 раз), задерживаясь в этом положении на 15- 20 сек (от 3-5 глубоких дыхательных движений).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570676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1166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xmlns="" id="{781061DD-443B-4719-AB6F-CAA53CB2EA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5299009"/>
              </p:ext>
            </p:extLst>
          </p:nvPr>
        </p:nvGraphicFramePr>
        <p:xfrm>
          <a:off x="1062444" y="1177944"/>
          <a:ext cx="10763793" cy="1820093"/>
        </p:xfrm>
        <a:graphic>
          <a:graphicData uri="http://schemas.openxmlformats.org/drawingml/2006/table">
            <a:tbl>
              <a:tblPr firstRow="1" firstCol="1" bandRow="1"/>
              <a:tblGrid>
                <a:gridCol w="483735">
                  <a:extLst>
                    <a:ext uri="{9D8B030D-6E8A-4147-A177-3AD203B41FA5}">
                      <a16:colId xmlns:a16="http://schemas.microsoft.com/office/drawing/2014/main" xmlns="" val="3925204396"/>
                    </a:ext>
                  </a:extLst>
                </a:gridCol>
                <a:gridCol w="2894269">
                  <a:extLst>
                    <a:ext uri="{9D8B030D-6E8A-4147-A177-3AD203B41FA5}">
                      <a16:colId xmlns:a16="http://schemas.microsoft.com/office/drawing/2014/main" xmlns="" val="3507885516"/>
                    </a:ext>
                  </a:extLst>
                </a:gridCol>
                <a:gridCol w="3407671">
                  <a:extLst>
                    <a:ext uri="{9D8B030D-6E8A-4147-A177-3AD203B41FA5}">
                      <a16:colId xmlns:a16="http://schemas.microsoft.com/office/drawing/2014/main" xmlns="" val="996504943"/>
                    </a:ext>
                  </a:extLst>
                </a:gridCol>
                <a:gridCol w="3978118">
                  <a:extLst>
                    <a:ext uri="{9D8B030D-6E8A-4147-A177-3AD203B41FA5}">
                      <a16:colId xmlns:a16="http://schemas.microsoft.com/office/drawing/2014/main" xmlns="" val="727590678"/>
                    </a:ext>
                  </a:extLst>
                </a:gridCol>
              </a:tblGrid>
              <a:tr h="18200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Упражнения для туловища, связанные с наклонами в стороны.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Нарушение плоскости, увеличение рычагов создает возможное возникновение ротационных движений в суставах верхних конечностей и туловища.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Предлагается выполнение с соблюдением фронтальной, сагиттальной и горизонтальной плоскостей. Изменение  исходного положения рук (например: руки на пояс, к плечам). При начальном обучении использовать облегченные исходные положения, например, лежа на спине, стоя у стены.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59104234"/>
                  </a:ext>
                </a:extLst>
              </a:tr>
            </a:tbl>
          </a:graphicData>
        </a:graphic>
      </p:graphicFrame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xmlns="" id="{B198BAF3-C6A4-438C-87C6-B019B76396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096032"/>
              </p:ext>
            </p:extLst>
          </p:nvPr>
        </p:nvGraphicFramePr>
        <p:xfrm>
          <a:off x="1062444" y="418011"/>
          <a:ext cx="10763793" cy="759932"/>
        </p:xfrm>
        <a:graphic>
          <a:graphicData uri="http://schemas.openxmlformats.org/drawingml/2006/table">
            <a:tbl>
              <a:tblPr firstRow="1" firstCol="1" bandRow="1"/>
              <a:tblGrid>
                <a:gridCol w="478973">
                  <a:extLst>
                    <a:ext uri="{9D8B030D-6E8A-4147-A177-3AD203B41FA5}">
                      <a16:colId xmlns:a16="http://schemas.microsoft.com/office/drawing/2014/main" xmlns="" val="3770227888"/>
                    </a:ext>
                  </a:extLst>
                </a:gridCol>
                <a:gridCol w="2882537">
                  <a:extLst>
                    <a:ext uri="{9D8B030D-6E8A-4147-A177-3AD203B41FA5}">
                      <a16:colId xmlns:a16="http://schemas.microsoft.com/office/drawing/2014/main" xmlns="" val="3711296595"/>
                    </a:ext>
                  </a:extLst>
                </a:gridCol>
                <a:gridCol w="3439886">
                  <a:extLst>
                    <a:ext uri="{9D8B030D-6E8A-4147-A177-3AD203B41FA5}">
                      <a16:colId xmlns:a16="http://schemas.microsoft.com/office/drawing/2014/main" xmlns="" val="3329353051"/>
                    </a:ext>
                  </a:extLst>
                </a:gridCol>
                <a:gridCol w="3962397">
                  <a:extLst>
                    <a:ext uri="{9D8B030D-6E8A-4147-A177-3AD203B41FA5}">
                      <a16:colId xmlns:a16="http://schemas.microsoft.com/office/drawing/2014/main" xmlns="" val="3395963545"/>
                    </a:ext>
                  </a:extLst>
                </a:gridCol>
              </a:tblGrid>
              <a:tr h="7599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Традиционное выполнение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Физических упражнений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Возможные последствия применения упражнений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Альтернативные способы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выполнение упражнений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53980908"/>
                  </a:ext>
                </a:extLst>
              </a:tr>
            </a:tbl>
          </a:graphicData>
        </a:graphic>
      </p:graphicFrame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764F004-DDBF-451E-9690-F0A539E6A6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057" y="3429000"/>
            <a:ext cx="5521234" cy="310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584408"/>
      </p:ext>
    </p:extLst>
  </p:cSld>
  <p:clrMapOvr>
    <a:masterClrMapping/>
  </p:clrMapOvr>
</p:sld>
</file>

<file path=ppt/theme/theme1.xml><?xml version="1.0" encoding="utf-8"?>
<a:theme xmlns:a="http://schemas.openxmlformats.org/drawingml/2006/main" name="Уголки">
  <a:themeElements>
    <a:clrScheme name="Уголки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Уголки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Уголки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918</TotalTime>
  <Words>1643</Words>
  <Application>Microsoft Office PowerPoint</Application>
  <PresentationFormat>Произвольный</PresentationFormat>
  <Paragraphs>207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Уголки</vt:lpstr>
      <vt:lpstr>План заседания ГМО</vt:lpstr>
      <vt:lpstr>Городское методическое объединение  по физической воспитанию г. Ирбита</vt:lpstr>
      <vt:lpstr>Цель: Повышение профессиональной компетентности инструкторов по физической культуре в процессе организации физкультурно – оздоровительной работы в ДОУ».   </vt:lpstr>
      <vt:lpstr>Тема: «Рекомендации педагогам по реализации принципа здоровьесбережения дошкольников при выполнении физических упражнений по результатам мониторинга качества дошкольного образования в Свердловской области»  </vt:lpstr>
      <vt:lpstr>Презентация PowerPoint</vt:lpstr>
      <vt:lpstr>Презентация PowerPoint</vt:lpstr>
      <vt:lpstr>Презентация PowerPoint</vt:lpstr>
      <vt:lpstr>Рекомендации педагогам по реализации принципа здоровьесбережения дошкольников при выполнении физических упражнений.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«Рекомендации педагогам по реализации принципа здоровьесбережения дошкольников при выполнении физических упражнений по результатам мониторинга качества дошкольного образования в Свердловской области»  </dc:title>
  <dc:creator>ADMIN</dc:creator>
  <cp:lastModifiedBy>Пользователь</cp:lastModifiedBy>
  <cp:revision>9</cp:revision>
  <dcterms:created xsi:type="dcterms:W3CDTF">2022-10-13T12:14:19Z</dcterms:created>
  <dcterms:modified xsi:type="dcterms:W3CDTF">2022-11-08T07:29:50Z</dcterms:modified>
</cp:coreProperties>
</file>