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71" r:id="rId6"/>
    <p:sldId id="260" r:id="rId7"/>
    <p:sldId id="261" r:id="rId8"/>
    <p:sldId id="262" r:id="rId9"/>
    <p:sldId id="259" r:id="rId10"/>
    <p:sldId id="263" r:id="rId11"/>
    <p:sldId id="264" r:id="rId12"/>
    <p:sldId id="265" r:id="rId13"/>
    <p:sldId id="267" r:id="rId14"/>
    <p:sldId id="268" r:id="rId15"/>
    <p:sldId id="270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8D7AB-C965-4DB0-8389-0679301E5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0BCD29-EA6D-4AAC-9F80-9B67E253C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BD08F8-38E3-4214-82A3-154147F8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C15A0A-F236-46F5-9001-54A43107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F8F168-1ABC-4BE8-9613-C20869D0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2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5F9FC-8642-4A19-A6E1-BB152384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61FD71-EC96-4D28-B513-392B814C0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2B54D4-5DEE-4CFB-84A3-96DCE854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5EB0C-3D35-45A8-B92A-C4C66E49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0A509-323D-4463-A970-AC9DAB18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64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40C0B6-E156-4985-8483-49D0B1176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F8F587-F800-4A3E-BA34-EF4CCEBC5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BBCBE6-F17D-4939-96FB-CACB7B23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A85D5B-DA91-4F9A-8D5B-3CB1473F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07622-344B-47C0-9382-14A56EC3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0CEC3-67D0-4B70-985F-1B80D389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481CB-91AF-44B9-9E0D-52C226C7B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586CE-80AF-4842-937B-D0FF41C1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DF3C7F-D04F-4ADF-B532-4CAA1225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B0038-D325-4139-BE5C-8D1D3812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8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84D97-D746-4497-AC83-2137607B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3C974A-3470-4946-B9B3-384B7D2A5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5ABF18-B783-4BB4-9FB8-5FAD28E3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5555A1-3D17-4AAF-ADD8-5AA2F0BC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79609-278B-49DD-B7D3-8F9FE245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0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6A5DC-111C-468A-BCAF-A35CE22E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0EB3F-C47F-4A5F-990D-6BE2037CC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5DAD6-A429-4675-88AE-1F81196BB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174EDC-39D0-4ADC-8CC2-E6F0A8EC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A465BD-E9D9-4474-91B7-8B814061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6BED7D-9255-4B1E-8BFD-9D9D5CEF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2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F99C2-C116-44EB-8C8B-CA7B62E97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DAB176-BD9D-4B43-8D44-60DC06FEC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0627C8-5EBD-4F5D-B62D-26EECD6C4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ABA02F-D87D-4BA8-A344-3BB68415A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608EE5-4BD4-4973-B11F-A14A90351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36D5ED-18B4-4A65-BF1D-A6E8ECC7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27741A-4648-45F4-BBFC-4B88E9B1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D892-5E61-4DDA-BDED-8E47ACF5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8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BD3F9-1451-4430-96AE-D8ABCA5A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EA3951-BD04-4E27-BB88-3D1143D0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56E5D-7CF2-435E-A3E4-9667A114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9FE6E2-2328-4D60-91B2-32F75A57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3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0734BA-9D02-4D00-9A9C-2041A6EA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ACA9D2-3B95-4A8E-8397-F5578F10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4A1489-344B-49EC-A10B-6F8C14B32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6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9CEA2-8393-4DD5-8E12-8078DE80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B0F6B7-974D-4839-85B1-A41D6A1BB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820BB6-D4DB-49A1-9524-EEC4E2DC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C9DF41-6F70-484B-9555-8E3276AB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E77CC7-BF51-4040-98B2-F3A37250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3A080-BFDC-494D-9CDF-BFF39F17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3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B2021-748A-47A9-870E-5E03CC14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3C0866-E4DF-4F91-AFD3-F2C01AA6C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6D44E7-CABC-475E-83B3-F0E369387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961595-A8D2-41AE-8E87-95E15C70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C19308-F62F-4006-A694-31EF9DC8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6F6195-A7BB-428D-B612-891C4055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BC48B-6D55-4F49-B71A-FAFE367E5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55C6FD-84AD-413B-8FFD-8110E3EE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C89E11-51FC-4FC4-8909-9560FB84F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EF5A-54E9-460C-B4D8-0AB863518447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0CD73C-7415-429B-92BE-CCB4085D5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CD929-16EE-47EA-80BA-1439C0BAE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67FC2-2356-4BA3-927F-F2E60EB6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3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0BC00-57C1-4046-8A47-381BCAFFA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431" y="1609859"/>
            <a:ext cx="9779358" cy="35228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Сенсорный мини сад микс ДОО, как средство укрепления здоровья ребенка и развития его эмоционально-чувственной сферы.</a:t>
            </a:r>
          </a:p>
        </p:txBody>
      </p:sp>
    </p:spTree>
    <p:extLst>
      <p:ext uri="{BB962C8B-B14F-4D97-AF65-F5344CB8AC3E}">
        <p14:creationId xmlns:p14="http://schemas.microsoft.com/office/powerpoint/2010/main" val="169948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E7E5AA-6423-40C1-A3FE-B7EC48376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55" y="309093"/>
            <a:ext cx="10838645" cy="5867870"/>
          </a:xfrm>
        </p:spPr>
        <p:txBody>
          <a:bodyPr>
            <a:normAutofit/>
          </a:bodyPr>
          <a:lstStyle/>
          <a:p>
            <a:r>
              <a:rPr lang="ru-RU" dirty="0"/>
              <a:t>4) Созерцательный модуль </a:t>
            </a:r>
            <a:r>
              <a:rPr lang="ru-RU" b="1" dirty="0"/>
              <a:t>«Дивные ароматы». </a:t>
            </a:r>
            <a:r>
              <a:rPr lang="ru-RU" dirty="0"/>
              <a:t>Обоняние – глубоко эмоционально и ассоциативно. Благоухание сада может создать надолго запоминающееся чувственное переживание. Развитию обоняния способствует "копилка запахов", в которой собраны сильно пахнущие растения (тимьян, душица, мята, шалфей).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59DE79-6FE9-407C-93F5-4C5DA13F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32" y="2971874"/>
            <a:ext cx="4495224" cy="29968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D30B6A-D4A1-4F7B-8CE6-29F75C70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71874"/>
            <a:ext cx="4240779" cy="29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321732-89F4-4D3C-97E1-3426785C4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08" y="425003"/>
            <a:ext cx="10993192" cy="5751960"/>
          </a:xfrm>
        </p:spPr>
        <p:txBody>
          <a:bodyPr/>
          <a:lstStyle/>
          <a:p>
            <a:r>
              <a:rPr lang="ru-RU" dirty="0"/>
              <a:t>5) Игровой модуль </a:t>
            </a:r>
            <a:r>
              <a:rPr lang="ru-RU" b="1" dirty="0"/>
              <a:t>«Радость движения». </a:t>
            </a:r>
            <a:r>
              <a:rPr lang="ru-RU" dirty="0"/>
              <a:t>Движение в сенсорном саду может быть выражено разными путями. От движений объектов живой природы (растения, колышущиеся во время ветра, полет бабочек и др.) до двигательной деятельности детей (пройти по мостику, дорожке, перебраться через реку и др.).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BCDA2C-017B-4474-BC3F-DC2C0199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33" y="2950965"/>
            <a:ext cx="3524427" cy="23422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37F65C-A4F0-43AE-A1CA-16CCE7677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224" y="2950965"/>
            <a:ext cx="3524426" cy="2342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D36016-4D99-403D-80B7-C74DCEB38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743" y="2950965"/>
            <a:ext cx="3348057" cy="23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654196-3F4C-4A9A-9F8F-B4623761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18" y="270456"/>
            <a:ext cx="10877282" cy="5906507"/>
          </a:xfrm>
        </p:spPr>
        <p:txBody>
          <a:bodyPr/>
          <a:lstStyle/>
          <a:p>
            <a:r>
              <a:rPr lang="ru-RU" dirty="0"/>
              <a:t>6) Исследовательский модуль </a:t>
            </a:r>
            <a:r>
              <a:rPr lang="ru-RU" b="1" dirty="0"/>
              <a:t>«Секреты матушки природы»</a:t>
            </a:r>
          </a:p>
          <a:p>
            <a:pPr marL="0" indent="0">
              <a:buNone/>
            </a:pPr>
            <a:r>
              <a:rPr lang="ru-RU" dirty="0"/>
              <a:t>предназначен для занятий организованных групп детей. Он включает территорию "размышления о природе" солнечные часы; "зеленый класс"; высокие спилы деревьев для занятий "путешествие во времени". Расширению каналов связей с природой способствует ходьба по специальной сенсорной дорожке, вымощенной естественными материалами (речным песком, галькой, гравием, щепой, шишками (рис. 14).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008D1F-EB1F-409A-A3AF-4FFA5BF4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70" y="3963946"/>
            <a:ext cx="3492364" cy="23209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A72170-1615-49D8-AD14-82380E2A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990" y="3982020"/>
            <a:ext cx="3383968" cy="22489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D99C30-3C95-4101-8FE8-5517D367C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314" y="3982019"/>
            <a:ext cx="3447614" cy="2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160C6-A0D4-484A-9E61-38922696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260" y="0"/>
            <a:ext cx="8175702" cy="847494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«Тропа здоровья»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2EACF01-E15E-43E8-A98D-F0A4DFE72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314" y="4084175"/>
            <a:ext cx="3934662" cy="24709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E2CDD2-E30A-47B7-85B2-A85CF618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30" y="4087713"/>
            <a:ext cx="4392835" cy="246743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F86369-194B-42B8-AF30-D667F4CFADB2}"/>
              </a:ext>
            </a:extLst>
          </p:cNvPr>
          <p:cNvSpPr/>
          <p:nvPr/>
        </p:nvSpPr>
        <p:spPr>
          <a:xfrm>
            <a:off x="850006" y="605308"/>
            <a:ext cx="108253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"Тропа здоровья" позволяет проводить профилактику по укреплению здоровья детей в игровой форме.</a:t>
            </a:r>
          </a:p>
          <a:p>
            <a:r>
              <a:rPr lang="ru-RU" sz="2400" b="1" dirty="0"/>
              <a:t>Основными целями организации </a:t>
            </a:r>
            <a:r>
              <a:rPr lang="ru-RU" sz="2400" b="1" dirty="0">
                <a:solidFill>
                  <a:srgbClr val="00B050"/>
                </a:solidFill>
              </a:rPr>
              <a:t>"Тропы здоровья" </a:t>
            </a:r>
            <a:r>
              <a:rPr lang="ru-RU" sz="2400" b="1" dirty="0"/>
              <a:t>являются:</a:t>
            </a:r>
          </a:p>
          <a:p>
            <a:r>
              <a:rPr lang="ru-RU" sz="2400" b="1" dirty="0"/>
              <a:t>- профилактика плоскостопия;</a:t>
            </a:r>
          </a:p>
          <a:p>
            <a:r>
              <a:rPr lang="ru-RU" sz="2400" b="1" dirty="0"/>
              <a:t>- улучшение координации движения;</a:t>
            </a:r>
          </a:p>
          <a:p>
            <a:r>
              <a:rPr lang="ru-RU" sz="2400" b="1" dirty="0"/>
              <a:t>- улучшение функций сердечно сосудистой и дыхательной систем;</a:t>
            </a:r>
          </a:p>
          <a:p>
            <a:r>
              <a:rPr lang="ru-RU" sz="2400" b="1" dirty="0"/>
              <a:t>- повышение сопротивляемости инфекционным заболеваниям;</a:t>
            </a:r>
          </a:p>
          <a:p>
            <a:r>
              <a:rPr lang="ru-RU" sz="2400" b="1" dirty="0"/>
              <a:t>- улучшение эмоционально состояния детей;</a:t>
            </a:r>
          </a:p>
          <a:p>
            <a:r>
              <a:rPr lang="ru-RU" sz="2400" b="1" dirty="0"/>
              <a:t>- приобщение детей к здоровому образу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853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763B885-C514-4C0A-A769-7E7F5ECE4C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396368"/>
              </p:ext>
            </p:extLst>
          </p:nvPr>
        </p:nvGraphicFramePr>
        <p:xfrm>
          <a:off x="361507" y="882824"/>
          <a:ext cx="11541615" cy="6605652"/>
        </p:xfrm>
        <a:graphic>
          <a:graphicData uri="http://schemas.openxmlformats.org/drawingml/2006/table">
            <a:tbl>
              <a:tblPr firstRow="1" firstCol="1" bandRow="1"/>
              <a:tblGrid>
                <a:gridCol w="3604437">
                  <a:extLst>
                    <a:ext uri="{9D8B030D-6E8A-4147-A177-3AD203B41FA5}">
                      <a16:colId xmlns:a16="http://schemas.microsoft.com/office/drawing/2014/main" val="3723661466"/>
                    </a:ext>
                  </a:extLst>
                </a:gridCol>
                <a:gridCol w="4880080">
                  <a:extLst>
                    <a:ext uri="{9D8B030D-6E8A-4147-A177-3AD203B41FA5}">
                      <a16:colId xmlns:a16="http://schemas.microsoft.com/office/drawing/2014/main" val="411156824"/>
                    </a:ext>
                  </a:extLst>
                </a:gridCol>
                <a:gridCol w="3057098">
                  <a:extLst>
                    <a:ext uri="{9D8B030D-6E8A-4147-A177-3AD203B41FA5}">
                      <a16:colId xmlns:a16="http://schemas.microsoft.com/office/drawing/2014/main" val="3436402579"/>
                    </a:ext>
                  </a:extLst>
                </a:gridCol>
              </a:tblGrid>
              <a:tr h="21547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дорожка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26" marR="33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дорожка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26" marR="33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3-я дорожка</a:t>
                      </a:r>
                      <a:endParaRPr lang="ru-RU" sz="1400" b="1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26" marR="33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61834"/>
                  </a:ext>
                </a:extLst>
              </a:tr>
              <a:tr h="552321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«Сухой дождь или Ветер»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Дуга из разноцветных атласных лент. Ленты опускаются вниз, словно струи воды или летящий ветер. Их приятно трогать, перебирать в руках, проходить сквозь них, касаясь лицом, и телом. Выполняя лёгкий массаж.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«Барьерная дорожка»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Горизонтальная лестница для перешагивания, бег с высоким подниманием колена, перепрыгивания высотой 25 – 30 см.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«Кенгуру»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места. С боку вертикальная разметка, ребёнок сам обозначает длину прыжка. Цифры синим цветом – хорошо, красным – отлично.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«Прыгун»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Прыжки двумя ногами через барьеры «Бутылки» высота 25 см.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26" marR="33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Дорожка из бросового и натурального материала для ходьбы босиком.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1-я часть в песке:- ходьба по перевёрнутым донышкам пластиковых бутылок; брусковые спилы.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2-я часть зацементированная - Каменистая дорожка; пластмассовые бутылки, наполненные песком в вертикальном положении; грецкий орех; деревянные гимнастические палочки; перевёрнутые стаканчики из-под мороженного.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3-я часть для ковриков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пробковый коврик; «Травка», резиновые коврики…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4-я часть из настила- лежащая лестница для ходьбы по рейкам; мостик из берёзовых брусков; мостик из пластмассовых пробок; кладки брусковые кирпичики.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5-я часть из 3-х ячеек- наполненная шишками, сосновой корой; 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берёзовыми палками;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берёзовой стружкой. 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26" marR="33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«Узенький мостик» 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Узенькие дощечки закреплены к брускам, составляются для ходьбы для равновесия и перешагивания. 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«Гимнастическое бревно»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Бревно со ступеньками из брусков высотой 50 см. Для равновесия и мягкое спрыгивание.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«Туннель»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Дуги из обручей для </a:t>
                      </a:r>
                      <a:r>
                        <a:rPr lang="ru-RU" sz="14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подлезания</a:t>
                      </a:r>
                      <a:r>
                        <a:rPr lang="ru-RU" sz="1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Сверху натягивается чехол.</a:t>
                      </a:r>
                      <a:endParaRPr lang="ru-RU" sz="1400" b="1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26" marR="33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5111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F102D15-B279-46E9-8B35-E04AD7DDB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2830" y="236493"/>
            <a:ext cx="123148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Схема </a:t>
            </a:r>
            <a:r>
              <a:rPr kumimoji="0" lang="ru-RU" altLang="ru-RU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"Тропы здоровья"</a:t>
            </a:r>
            <a:endParaRPr kumimoji="0" lang="ru-RU" altLang="ru-RU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обозначения трёх дорожек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96087-62A2-49D1-AD65-1ABFC32B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631" y="300731"/>
            <a:ext cx="8095444" cy="2401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«Тропа здоровья»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EBA2B2-96DE-4E7C-8846-4526AD22E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71" y="864859"/>
            <a:ext cx="4331676" cy="2437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9C265-44ED-4675-92F0-9D6A4075F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75" y="3429000"/>
            <a:ext cx="4355972" cy="2448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267F29-FAF3-4370-AB84-F1A5F392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141" y="864859"/>
            <a:ext cx="2207240" cy="39270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160F1A-251B-4222-A1E5-8195B545F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794" y="864859"/>
            <a:ext cx="4329281" cy="24377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E0E40-EB3C-41BE-9F5F-72217EF61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600" y="3439993"/>
            <a:ext cx="4368475" cy="24486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6A145C-525C-42C0-B6F2-26AD3C19E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862" y="4892933"/>
            <a:ext cx="3279932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2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813B5-378F-45EC-9AEE-9AE63968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64" y="573206"/>
            <a:ext cx="10221036" cy="8188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>Организация </a:t>
            </a:r>
            <a:r>
              <a:rPr lang="ru-RU" sz="2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"Тропы здоровья"</a:t>
            </a:r>
            <a:br>
              <a:rPr lang="ru-RU" sz="2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/>
              <a:t>осуществляется поэтапно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C71F242-BE0C-49A1-AB61-EBB1E6843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821" y="1056068"/>
            <a:ext cx="8813855" cy="56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8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7B92B4-6CE5-4F68-AB1B-8D6E2E9E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39" y="334850"/>
            <a:ext cx="10890161" cy="629776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Сенсорный мини </a:t>
            </a:r>
            <a:r>
              <a:rPr lang="ru-RU" dirty="0" err="1"/>
              <a:t>садмикс</a:t>
            </a:r>
            <a:r>
              <a:rPr lang="ru-RU" dirty="0"/>
              <a:t>, включающий в себя объекты живой и неживой природы, активизируя восприятие органами чувств, позволит организовать работу по укреплению здоровья и профилактике различных заболеваний детей в игровой форме.</a:t>
            </a:r>
          </a:p>
          <a:p>
            <a:r>
              <a:rPr lang="ru-RU" b="1" dirty="0"/>
              <a:t>Основная цель организации «Сенсорного мини-сада микс»: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Создание определённой ландшафтной среды на территории образовательного учреждения для активизации основных органов чувств ребенка в процессе познания природы, позволяющих укрепить здоровье и восполнить дефицит эмоционально-чувственного общения с природой.</a:t>
            </a:r>
          </a:p>
          <a:p>
            <a:r>
              <a:rPr lang="ru-RU" b="1" dirty="0"/>
              <a:t>Задачи:</a:t>
            </a:r>
          </a:p>
          <a:p>
            <a:pPr marL="0" indent="0">
              <a:buNone/>
            </a:pPr>
            <a:r>
              <a:rPr lang="ru-RU" dirty="0"/>
              <a:t>- Привлечь родителей и социальных партнеров для участия в проектировании сенсорного мини–сад микс: материального обеспечения, организации работ по оборудованию тропы.</a:t>
            </a:r>
          </a:p>
          <a:p>
            <a:pPr marL="0" indent="0">
              <a:buNone/>
            </a:pPr>
            <a:r>
              <a:rPr lang="ru-RU" dirty="0"/>
              <a:t>- Организовать практическую деятельность по созданию сенсорного мини </a:t>
            </a:r>
            <a:r>
              <a:rPr lang="ru-RU" dirty="0" err="1"/>
              <a:t>садамикс</a:t>
            </a:r>
            <a:r>
              <a:rPr lang="ru-RU" dirty="0"/>
              <a:t>: подготовить площадку, изготовить и установить оборудование.</a:t>
            </a:r>
          </a:p>
          <a:p>
            <a:pPr marL="0" indent="0">
              <a:buNone/>
            </a:pPr>
            <a:r>
              <a:rPr lang="ru-RU" dirty="0"/>
              <a:t>- Обеспечить методическое сопровождение педагогов в процессе внедрения новых </a:t>
            </a:r>
            <a:r>
              <a:rPr lang="ru-RU" dirty="0" err="1"/>
              <a:t>здоровьесберегающих</a:t>
            </a:r>
            <a:r>
              <a:rPr lang="ru-RU" dirty="0"/>
              <a:t> техник.</a:t>
            </a:r>
          </a:p>
        </p:txBody>
      </p:sp>
    </p:spTree>
    <p:extLst>
      <p:ext uri="{BB962C8B-B14F-4D97-AF65-F5344CB8AC3E}">
        <p14:creationId xmlns:p14="http://schemas.microsoft.com/office/powerpoint/2010/main" val="325538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75AB8D-8245-4F42-99DC-7E0435A2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86" y="643944"/>
            <a:ext cx="10895527" cy="592428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Сенсорика </a:t>
            </a:r>
            <a:r>
              <a:rPr lang="ru-RU" dirty="0"/>
              <a:t>— это наука, изучающая воздействие внешних раздражителей на органы чувств человека. Слово «сенсорика» в переводе с латыни означает «восприятие», осуществляющееся посредством органов чувств. </a:t>
            </a:r>
          </a:p>
          <a:p>
            <a:pPr marL="0" indent="0">
              <a:buNone/>
            </a:pPr>
            <a:r>
              <a:rPr lang="ru-RU" b="1" dirty="0"/>
              <a:t>      Пять основных органов чувств:</a:t>
            </a:r>
          </a:p>
          <a:p>
            <a:pPr marL="0" indent="0">
              <a:buNone/>
            </a:pPr>
            <a:r>
              <a:rPr lang="ru-RU" b="1" dirty="0"/>
              <a:t>   -   глаза (зрение), </a:t>
            </a:r>
          </a:p>
          <a:p>
            <a:pPr marL="0" indent="0">
              <a:buNone/>
            </a:pPr>
            <a:r>
              <a:rPr lang="ru-RU" b="1" dirty="0"/>
              <a:t>   -   уши (слух), </a:t>
            </a:r>
          </a:p>
          <a:p>
            <a:pPr marL="0" indent="0">
              <a:buNone/>
            </a:pPr>
            <a:r>
              <a:rPr lang="ru-RU" b="1" dirty="0"/>
              <a:t>   -   язык (вкус), </a:t>
            </a:r>
          </a:p>
          <a:p>
            <a:pPr marL="0" indent="0">
              <a:buNone/>
            </a:pPr>
            <a:r>
              <a:rPr lang="ru-RU" b="1" dirty="0"/>
              <a:t>   -   нос (обоняние), </a:t>
            </a:r>
          </a:p>
          <a:p>
            <a:pPr marL="0" indent="0">
              <a:buNone/>
            </a:pPr>
            <a:r>
              <a:rPr lang="ru-RU" b="1" dirty="0"/>
              <a:t>   -   кожа (осязание, тактильные ощущения).</a:t>
            </a:r>
          </a:p>
          <a:p>
            <a:pPr marL="0" indent="0">
              <a:buNone/>
            </a:pPr>
            <a:r>
              <a:rPr lang="ru-RU" b="1" dirty="0"/>
              <a:t>Сенсорный сад </a:t>
            </a:r>
            <a:r>
              <a:rPr lang="ru-RU" dirty="0"/>
              <a:t>— это специально организованная природная территория, где созданы благоприятные условия для общения с природной средой.</a:t>
            </a:r>
          </a:p>
        </p:txBody>
      </p:sp>
    </p:spTree>
    <p:extLst>
      <p:ext uri="{BB962C8B-B14F-4D97-AF65-F5344CB8AC3E}">
        <p14:creationId xmlns:p14="http://schemas.microsoft.com/office/powerpoint/2010/main" val="12450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9C4FA3-5B37-41B4-A23E-BF3E7247F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14" y="334852"/>
            <a:ext cx="11436440" cy="631064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Зачем же сенсорный сад детям? </a:t>
            </a:r>
            <a:r>
              <a:rPr lang="ru-RU" dirty="0"/>
              <a:t>Познавая мир посредством органов чувств, они формируют свои представления о важнейших свойствах предметов, их форме, цвете, величине, положении в пространстве, запахе. </a:t>
            </a:r>
          </a:p>
          <a:p>
            <a:r>
              <a:rPr lang="ru-RU" dirty="0"/>
              <a:t>А взаимодействие с природными материалами оказывает положительное влияние на </a:t>
            </a:r>
            <a:r>
              <a:rPr lang="ru-RU" b="1" dirty="0"/>
              <a:t>укрепление здоровья детского организма</a:t>
            </a:r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b="1" dirty="0"/>
              <a:t>Сенсорные сады условно можно разделить на три типа: </a:t>
            </a:r>
          </a:p>
          <a:p>
            <a:pPr marL="0" indent="0">
              <a:buNone/>
            </a:pPr>
            <a:r>
              <a:rPr lang="ru-RU" dirty="0"/>
              <a:t>- Первый — моно сад. Это значит, что сад направлен на активизацию только одного органа чувств. Яркий тому пример — сад ароматов. Таким может стать, например, садик пряных трав. </a:t>
            </a:r>
          </a:p>
          <a:p>
            <a:pPr marL="0" indent="0">
              <a:buNone/>
            </a:pPr>
            <a:r>
              <a:rPr lang="ru-RU" dirty="0"/>
              <a:t>- Второй тип сенсорного сада предусматривает активацию двух органов восприятия с отдельными секциями для каждого органа (обоняние и визуальное восприятие). </a:t>
            </a:r>
          </a:p>
          <a:p>
            <a:pPr marL="0" indent="0">
              <a:buNone/>
            </a:pPr>
            <a:r>
              <a:rPr lang="ru-RU" dirty="0"/>
              <a:t> - Третий подход к созданию сенсорного сада называть – </a:t>
            </a:r>
            <a:r>
              <a:rPr lang="ru-RU" dirty="0" err="1"/>
              <a:t>садмикс</a:t>
            </a:r>
            <a:r>
              <a:rPr lang="ru-RU" dirty="0"/>
              <a:t>. Он разбит на множество зон, каждая со своей тематикой, ориентированной на конкретный орган чувств. Именно третий подход к созданию сенсорного сада является наиболее интересным и целесообразным для оснащения в пространстве территории ДОО.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16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A44110-7696-4DE1-81AE-A861F5446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243" y="573224"/>
            <a:ext cx="3982225" cy="26464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1AB6F8-85F4-4069-9518-473F6667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544" y="573224"/>
            <a:ext cx="3982225" cy="2646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CEA33A-1B19-4222-AAB7-642BC677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285" y="3629804"/>
            <a:ext cx="4857523" cy="32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C71345-B2BE-46F9-91C1-504B1D5A3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81" y="360608"/>
            <a:ext cx="11140225" cy="6297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Сенсорный мини </a:t>
            </a:r>
            <a:r>
              <a:rPr lang="ru-RU" b="1" dirty="0" err="1"/>
              <a:t>садмикс</a:t>
            </a:r>
            <a:r>
              <a:rPr lang="ru-RU" b="1" dirty="0"/>
              <a:t> на территории ДОО может быть представлен несколькими модулями: </a:t>
            </a:r>
          </a:p>
          <a:p>
            <a:r>
              <a:rPr lang="ru-RU" sz="2400" dirty="0"/>
              <a:t>1) Созерцательный модуль </a:t>
            </a:r>
            <a:r>
              <a:rPr lang="ru-RU" sz="2400" b="1" dirty="0"/>
              <a:t>«Яркие краски». </a:t>
            </a:r>
            <a:r>
              <a:rPr lang="ru-RU" sz="2400" dirty="0"/>
              <a:t>Цвет, текстура, форма, движение, свет и тень стимулируют работу органа зрения. Теплые цвета, оживляют эмоции и активизируют движения. Холодные цвета, имеют тенденцию умиротворять и содействуют спокойствию. Цветы являются традиционным эффективным способ привнесения цвета. Красочные плоды, листва и </a:t>
            </a:r>
            <a:r>
              <a:rPr lang="ru-RU" sz="2400" dirty="0" err="1"/>
              <a:t>кора</a:t>
            </a:r>
            <a:r>
              <a:rPr lang="ru-RU" sz="2400" dirty="0"/>
              <a:t> также в значительной мере увеличивают зрительную привлекательность сада. </a:t>
            </a:r>
            <a:r>
              <a:rPr lang="ru-RU" sz="2400" dirty="0" err="1"/>
              <a:t>Свето</a:t>
            </a:r>
            <a:r>
              <a:rPr lang="ru-RU" sz="2400" dirty="0"/>
              <a:t> и цветоощущения посетителей сенсорного сада обогащаются в представленных композициях цветущих растений, специально подобранных для того, чтобы период цветения продолжался с весны до глубокой осени. Малые архитектурные формы также активизируют зрительский интерес 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8F501E-7EDF-4026-BCFB-646F1520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41" y="4764063"/>
            <a:ext cx="2875789" cy="19112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8BAB40-F603-4200-A0DD-DCE25508A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00" y="4780989"/>
            <a:ext cx="2875789" cy="19112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CF4E45-0434-42C6-8B75-01255A46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859" y="4747138"/>
            <a:ext cx="2763119" cy="194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953B32-5BC4-49FA-83B3-20EF4BF21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218940"/>
            <a:ext cx="11044707" cy="6413679"/>
          </a:xfrm>
        </p:spPr>
        <p:txBody>
          <a:bodyPr/>
          <a:lstStyle/>
          <a:p>
            <a:r>
              <a:rPr lang="ru-RU" dirty="0"/>
              <a:t>2) Созерцательный модуль </a:t>
            </a:r>
            <a:r>
              <a:rPr lang="ru-RU" b="1" dirty="0"/>
              <a:t>«Завораживающие звуки»: </a:t>
            </a:r>
          </a:p>
          <a:p>
            <a:pPr marL="0" indent="0">
              <a:buNone/>
            </a:pPr>
            <a:r>
              <a:rPr lang="ru-RU" dirty="0"/>
              <a:t>Мир звуков сенсорного сада усиливает впечатления и способствует расширению восприятия. Можно просто сидеть и слушать музыку ветра, жужжание насекомых. Пение птиц может заполнить сад, для этих целей в саду размещаются и поддерживаются кормушки и скворечники. Для работы органов слуха развешаны колокольчики, дети самостоятельно могут творить звук во время игры на чугунках, погремушках, ксилофоне.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A11F36-88E1-499B-A6E5-7F6CDFA2D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51" y="3645653"/>
            <a:ext cx="3409313" cy="2265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D4F892-D050-48A6-9201-8ADF6C7F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79" y="3645652"/>
            <a:ext cx="3409312" cy="2265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EBDD50-18EF-4BDF-B9AB-7E7028D51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962" y="3645652"/>
            <a:ext cx="3242922" cy="22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53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C0E995-FDDC-4BAD-86D7-A705D8F9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24" y="218941"/>
            <a:ext cx="11269014" cy="5958022"/>
          </a:xfrm>
        </p:spPr>
        <p:txBody>
          <a:bodyPr>
            <a:normAutofit/>
          </a:bodyPr>
          <a:lstStyle/>
          <a:p>
            <a:r>
              <a:rPr lang="ru-RU" dirty="0"/>
              <a:t>3) Созерцательный модуль </a:t>
            </a:r>
            <a:r>
              <a:rPr lang="ru-RU" b="1" dirty="0"/>
              <a:t>«Приятные ощущения»</a:t>
            </a:r>
            <a:r>
              <a:rPr lang="ru-RU" dirty="0"/>
              <a:t> Тактильные ощущения обостряются во время ходьбы по </a:t>
            </a:r>
            <a:r>
              <a:rPr lang="ru-RU" dirty="0" err="1"/>
              <a:t>сеннсорной</a:t>
            </a:r>
            <a:r>
              <a:rPr lang="ru-RU" dirty="0"/>
              <a:t> дорожке, посыпанной разными камнями глиной, песком, корой, шишками, травой и опилками. Посетители сада могут отдохнуть на лавочках из природного материла.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DB5DDE-EDF6-423C-B604-697C8F86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2938960"/>
            <a:ext cx="3751766" cy="29219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960A33-E1A0-4DC3-A0D3-6DA43B44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985" y="1936751"/>
            <a:ext cx="3961547" cy="292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71C913-FC04-461B-B120-E76E9B456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269" y="1936752"/>
            <a:ext cx="3807648" cy="2921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54E2A8-7C9F-45A8-8C8A-7C389D45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00" y="4200179"/>
            <a:ext cx="3212182" cy="24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1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CCD6FC-327B-4AE1-A3EE-D3EEFBE3A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211" y="1502400"/>
            <a:ext cx="4486275" cy="4486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0A0B2-7244-41E0-9BAF-91B1160A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752" y="1502400"/>
            <a:ext cx="5087154" cy="50871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E727C-4483-4562-AD7D-942A28EE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55" y="4684412"/>
            <a:ext cx="2857712" cy="19051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0C43A-2A8A-4B38-A920-B507C0873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458" y="4684413"/>
            <a:ext cx="2857712" cy="19051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061213-AABC-4BC3-A72C-3F2282E93157}"/>
              </a:ext>
            </a:extLst>
          </p:cNvPr>
          <p:cNvSpPr/>
          <p:nvPr/>
        </p:nvSpPr>
        <p:spPr>
          <a:xfrm>
            <a:off x="640590" y="117405"/>
            <a:ext cx="110362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Покрутить волшебные барабаны с выложенными гранями из природных материалов. Удовлетворение от тактильных ощущений можно получить при касании нежных цветков, кружевных листьев.</a:t>
            </a:r>
          </a:p>
        </p:txBody>
      </p:sp>
    </p:spTree>
    <p:extLst>
      <p:ext uri="{BB962C8B-B14F-4D97-AF65-F5344CB8AC3E}">
        <p14:creationId xmlns:p14="http://schemas.microsoft.com/office/powerpoint/2010/main" val="779401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1195</Words>
  <Application>Microsoft Office PowerPoint</Application>
  <PresentationFormat>Широкоэкранный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Сенсорный мини сад микс ДОО, как средство укрепления здоровья ребенка и развития его эмоционально-чувственной сферы.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«Тропа здоровья»</vt:lpstr>
      <vt:lpstr>Презентация PowerPoint</vt:lpstr>
      <vt:lpstr> «Тропа здоровья»</vt:lpstr>
      <vt:lpstr>Организация "Тропы здоровья" осуществляется поэтапно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Сенсорный мини сад микс ДОО, как средство укрепления здоровья ребенка и развития его эмоционально-чувственной сферы.</dc:title>
  <dc:creator>USER</dc:creator>
  <cp:lastModifiedBy>USER</cp:lastModifiedBy>
  <cp:revision>31</cp:revision>
  <dcterms:created xsi:type="dcterms:W3CDTF">2022-11-24T08:01:40Z</dcterms:created>
  <dcterms:modified xsi:type="dcterms:W3CDTF">2022-12-08T07:31:07Z</dcterms:modified>
</cp:coreProperties>
</file>